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25"/>
  </p:notesMasterIdLst>
  <p:sldIdLst>
    <p:sldId id="256" r:id="rId2"/>
    <p:sldId id="282" r:id="rId3"/>
    <p:sldId id="283" r:id="rId4"/>
    <p:sldId id="284" r:id="rId5"/>
    <p:sldId id="285" r:id="rId6"/>
    <p:sldId id="258" r:id="rId7"/>
    <p:sldId id="259" r:id="rId8"/>
    <p:sldId id="260" r:id="rId9"/>
    <p:sldId id="261" r:id="rId10"/>
    <p:sldId id="272" r:id="rId11"/>
    <p:sldId id="262" r:id="rId12"/>
    <p:sldId id="273" r:id="rId13"/>
    <p:sldId id="274" r:id="rId14"/>
    <p:sldId id="275" r:id="rId15"/>
    <p:sldId id="276" r:id="rId16"/>
    <p:sldId id="277" r:id="rId17"/>
    <p:sldId id="278" r:id="rId18"/>
    <p:sldId id="279" r:id="rId19"/>
    <p:sldId id="280" r:id="rId20"/>
    <p:sldId id="281" r:id="rId21"/>
    <p:sldId id="270" r:id="rId22"/>
    <p:sldId id="271" r:id="rId23"/>
    <p:sldId id="25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277D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0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90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60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39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30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63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59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90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015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t="20989" r="827" b="23227"/>
          <a:stretch/>
        </p:blipFill>
        <p:spPr>
          <a:xfrm>
            <a:off x="0" y="0"/>
            <a:ext cx="9144000" cy="5143500"/>
          </a:xfrm>
          <a:prstGeom prst="rect">
            <a:avLst/>
          </a:prstGeom>
          <a:noFill/>
          <a:ln>
            <a:noFill/>
          </a:ln>
        </p:spPr>
      </p:pic>
      <p:pic>
        <p:nvPicPr>
          <p:cNvPr id="20" name="Google Shape;20;p2"/>
          <p:cNvPicPr preferRelativeResize="0"/>
          <p:nvPr/>
        </p:nvPicPr>
        <p:blipFill rotWithShape="1">
          <a:blip r:embed="rId3">
            <a:alphaModFix/>
          </a:blip>
          <a:srcRect/>
          <a:stretch/>
        </p:blipFill>
        <p:spPr>
          <a:xfrm>
            <a:off x="0" y="4479202"/>
            <a:ext cx="9144000" cy="685800"/>
          </a:xfrm>
          <a:prstGeom prst="rect">
            <a:avLst/>
          </a:prstGeom>
          <a:noFill/>
          <a:ln>
            <a:noFill/>
          </a:ln>
        </p:spPr>
      </p:pic>
      <p:pic>
        <p:nvPicPr>
          <p:cNvPr id="21" name="Google Shape;21;p2"/>
          <p:cNvPicPr preferRelativeResize="0"/>
          <p:nvPr/>
        </p:nvPicPr>
        <p:blipFill rotWithShape="1">
          <a:blip r:embed="rId4">
            <a:alphaModFix/>
          </a:blip>
          <a:srcRect/>
          <a:stretch/>
        </p:blipFill>
        <p:spPr>
          <a:xfrm>
            <a:off x="8025753" y="4590330"/>
            <a:ext cx="813447" cy="459447"/>
          </a:xfrm>
          <a:prstGeom prst="rect">
            <a:avLst/>
          </a:prstGeom>
          <a:noFill/>
          <a:ln>
            <a:noFill/>
          </a:ln>
        </p:spPr>
      </p:pic>
      <p:sp>
        <p:nvSpPr>
          <p:cNvPr id="22" name="Google Shape;22;p2"/>
          <p:cNvSpPr txBox="1">
            <a:spLocks noGrp="1"/>
          </p:cNvSpPr>
          <p:nvPr>
            <p:ph type="ctrTitle"/>
          </p:nvPr>
        </p:nvSpPr>
        <p:spPr>
          <a:xfrm>
            <a:off x="2234380" y="1191273"/>
            <a:ext cx="4800601" cy="5490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3300"/>
              <a:buFont typeface="Calibri"/>
              <a:buNone/>
              <a:defRPr sz="3300" i="0">
                <a:solidFill>
                  <a:srgbClr val="0066A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234380" y="1783313"/>
            <a:ext cx="4800601" cy="1284352"/>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100"/>
              <a:buNone/>
              <a:defRPr sz="2100" b="1" i="1">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4" name="Google Shape;24;p2"/>
          <p:cNvSpPr txBox="1"/>
          <p:nvPr/>
        </p:nvSpPr>
        <p:spPr>
          <a:xfrm>
            <a:off x="521242" y="4727492"/>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
        <p:nvSpPr>
          <p:cNvPr id="25" name="Google Shape;25;p2"/>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628651" y="1369219"/>
            <a:ext cx="3019523"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1"/>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5" name="Google Shape;85;p11"/>
          <p:cNvSpPr txBox="1">
            <a:spLocks noGrp="1"/>
          </p:cNvSpPr>
          <p:nvPr>
            <p:ph type="body" idx="2"/>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46291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2"/>
          <p:cNvSpPr txBox="1">
            <a:spLocks noGrp="1"/>
          </p:cNvSpPr>
          <p:nvPr>
            <p:ph type="body" idx="2"/>
          </p:nvPr>
        </p:nvSpPr>
        <p:spPr>
          <a:xfrm>
            <a:off x="628650" y="3591613"/>
            <a:ext cx="3886200" cy="62201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2"/>
          <p:cNvSpPr>
            <a:spLocks noGrp="1"/>
          </p:cNvSpPr>
          <p:nvPr>
            <p:ph type="pic" idx="3"/>
          </p:nvPr>
        </p:nvSpPr>
        <p:spPr>
          <a:xfrm>
            <a:off x="628650" y="1369219"/>
            <a:ext cx="3886200" cy="222239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92" name="Google Shape;92;p12"/>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ullets">
  <p:cSld name="Text, Bullets">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628650" y="2128100"/>
            <a:ext cx="7886700" cy="160491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4"/>
          <p:cNvSpPr txBox="1">
            <a:spLocks noGrp="1"/>
          </p:cNvSpPr>
          <p:nvPr>
            <p:ph type="body" idx="2"/>
          </p:nvPr>
        </p:nvSpPr>
        <p:spPr>
          <a:xfrm>
            <a:off x="628650" y="1369219"/>
            <a:ext cx="78867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14"/>
          <p:cNvSpPr txBox="1">
            <a:spLocks noGrp="1"/>
          </p:cNvSpPr>
          <p:nvPr>
            <p:ph type="body" idx="3"/>
          </p:nvPr>
        </p:nvSpPr>
        <p:spPr>
          <a:xfrm>
            <a:off x="628650" y="3733015"/>
            <a:ext cx="7886700" cy="49716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b="1" i="1">
                <a:solidFill>
                  <a:srgbClr val="0066A1"/>
                </a:solidFill>
              </a:defRPr>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14"/>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1" name="Google Shape;101;p14"/>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Bullets, Content">
  <p:cSld name="Text, Bullets, Conten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628650" y="3004794"/>
            <a:ext cx="3886200" cy="120882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5" name="Google Shape;105;p15"/>
          <p:cNvSpPr txBox="1">
            <a:spLocks noGrp="1"/>
          </p:cNvSpPr>
          <p:nvPr>
            <p:ph type="body" idx="2"/>
          </p:nvPr>
        </p:nvSpPr>
        <p:spPr>
          <a:xfrm>
            <a:off x="628650" y="1369219"/>
            <a:ext cx="7886700" cy="155642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15"/>
          <p:cNvSpPr>
            <a:spLocks noGrp="1"/>
          </p:cNvSpPr>
          <p:nvPr>
            <p:ph type="pic" idx="3"/>
          </p:nvPr>
        </p:nvSpPr>
        <p:spPr>
          <a:xfrm>
            <a:off x="4629150" y="3004793"/>
            <a:ext cx="3886200" cy="12088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 name="Google Shape;107;p15"/>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08" name="Google Shape;108;p15"/>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628650" y="1369218"/>
            <a:ext cx="4970872" cy="216583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 name="Google Shape;112;p16"/>
          <p:cNvSpPr txBox="1">
            <a:spLocks noGrp="1"/>
          </p:cNvSpPr>
          <p:nvPr>
            <p:ph type="body" idx="2"/>
          </p:nvPr>
        </p:nvSpPr>
        <p:spPr>
          <a:xfrm>
            <a:off x="628650" y="3535051"/>
            <a:ext cx="4970872" cy="67857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b="1">
                <a:solidFill>
                  <a:srgbClr val="0066A1"/>
                </a:solidFill>
              </a:defRPr>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16"/>
          <p:cNvSpPr>
            <a:spLocks noGrp="1"/>
          </p:cNvSpPr>
          <p:nvPr>
            <p:ph type="pic" idx="3"/>
          </p:nvPr>
        </p:nvSpPr>
        <p:spPr>
          <a:xfrm>
            <a:off x="5712643" y="1369219"/>
            <a:ext cx="2802707" cy="28444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 name="Google Shape;114;p16"/>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15" name="Google Shape;115;p16"/>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6"/>
        <p:cNvGrpSpPr/>
        <p:nvPr/>
      </p:nvGrpSpPr>
      <p:grpSpPr>
        <a:xfrm>
          <a:off x="0" y="0"/>
          <a:ext cx="0" cy="0"/>
          <a:chOff x="0" y="0"/>
          <a:chExt cx="0" cy="0"/>
        </a:xfrm>
      </p:grpSpPr>
      <p:sp>
        <p:nvSpPr>
          <p:cNvPr id="27" name="Google Shape;27;p3"/>
          <p:cNvSpPr/>
          <p:nvPr/>
        </p:nvSpPr>
        <p:spPr>
          <a:xfrm>
            <a:off x="0" y="0"/>
            <a:ext cx="9220200" cy="5143500"/>
          </a:xfrm>
          <a:prstGeom prst="rect">
            <a:avLst/>
          </a:prstGeom>
          <a:noFill/>
          <a:ln>
            <a:noFill/>
          </a:ln>
        </p:spPr>
      </p:sp>
      <p:pic>
        <p:nvPicPr>
          <p:cNvPr id="28" name="Google Shape;28;p3"/>
          <p:cNvPicPr preferRelativeResize="0"/>
          <p:nvPr/>
        </p:nvPicPr>
        <p:blipFill rotWithShape="1">
          <a:blip r:embed="rId2">
            <a:alphaModFix/>
          </a:blip>
          <a:srcRect b="22282"/>
          <a:stretch/>
        </p:blipFill>
        <p:spPr>
          <a:xfrm>
            <a:off x="0" y="4625254"/>
            <a:ext cx="9144000" cy="532994"/>
          </a:xfrm>
          <a:prstGeom prst="rect">
            <a:avLst/>
          </a:prstGeom>
          <a:noFill/>
          <a:ln>
            <a:noFill/>
          </a:ln>
        </p:spPr>
      </p:pic>
      <p:sp>
        <p:nvSpPr>
          <p:cNvPr id="29" name="Google Shape;29;p3"/>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3"/>
          <p:cNvPicPr preferRelativeResize="0"/>
          <p:nvPr/>
        </p:nvPicPr>
        <p:blipFill rotWithShape="1">
          <a:blip r:embed="rId3">
            <a:alphaModFix/>
          </a:blip>
          <a:srcRect/>
          <a:stretch/>
        </p:blipFill>
        <p:spPr>
          <a:xfrm>
            <a:off x="8107292" y="4773355"/>
            <a:ext cx="788444" cy="229962"/>
          </a:xfrm>
          <a:prstGeom prst="rect">
            <a:avLst/>
          </a:prstGeom>
          <a:noFill/>
          <a:ln>
            <a:noFill/>
          </a:ln>
        </p:spPr>
      </p:pic>
      <p:sp>
        <p:nvSpPr>
          <p:cNvPr id="31" name="Google Shape;31;p3"/>
          <p:cNvSpPr txBox="1"/>
          <p:nvPr/>
        </p:nvSpPr>
        <p:spPr>
          <a:xfrm>
            <a:off x="626806" y="4726365"/>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
        <p:nvSpPr>
          <p:cNvPr id="32" name="Google Shape;32;p3"/>
          <p:cNvSpPr txBox="1">
            <a:spLocks noGrp="1"/>
          </p:cNvSpPr>
          <p:nvPr>
            <p:ph type="ctrTitle"/>
          </p:nvPr>
        </p:nvSpPr>
        <p:spPr>
          <a:xfrm>
            <a:off x="1430363" y="1120691"/>
            <a:ext cx="6244068" cy="52298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3300"/>
              <a:buFont typeface="Calibri"/>
              <a:buNone/>
              <a:defRPr sz="3300" i="0">
                <a:solidFill>
                  <a:srgbClr val="0066A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
          <p:cNvSpPr txBox="1">
            <a:spLocks noGrp="1"/>
          </p:cNvSpPr>
          <p:nvPr>
            <p:ph type="subTitle" idx="1"/>
          </p:nvPr>
        </p:nvSpPr>
        <p:spPr>
          <a:xfrm>
            <a:off x="1430362" y="1712730"/>
            <a:ext cx="6244067" cy="1211643"/>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100"/>
              <a:buNone/>
              <a:defRPr sz="2100" b="1" i="1">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34" name="Google Shape;34;p3"/>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628650" y="1369219"/>
            <a:ext cx="7886700" cy="29575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4"/>
          <p:cNvSpPr txBox="1">
            <a:spLocks noGrp="1"/>
          </p:cNvSpPr>
          <p:nvPr>
            <p:ph type="body" idx="2"/>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4"/>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46291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5"/>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5"/>
          <p:cNvSpPr txBox="1">
            <a:spLocks noGrp="1"/>
          </p:cNvSpPr>
          <p:nvPr>
            <p:ph type="body" idx="3"/>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4629150" y="1369219"/>
            <a:ext cx="3886200" cy="28445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6"/>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6"/>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1" name="Google Shape;51;p6"/>
          <p:cNvSpPr txBox="1">
            <a:spLocks noGrp="1"/>
          </p:cNvSpPr>
          <p:nvPr>
            <p:ph type="body" idx="3"/>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4629150" y="2844601"/>
            <a:ext cx="3886200" cy="13691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7"/>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7"/>
          <p:cNvSpPr txBox="1">
            <a:spLocks noGrp="1"/>
          </p:cNvSpPr>
          <p:nvPr>
            <p:ph type="body" idx="3"/>
          </p:nvPr>
        </p:nvSpPr>
        <p:spPr>
          <a:xfrm>
            <a:off x="4629150" y="1369219"/>
            <a:ext cx="3886200" cy="13691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7"/>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58" name="Google Shape;58;p7"/>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4629150" y="2128102"/>
            <a:ext cx="3886200" cy="20856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2" name="Google Shape;62;p8"/>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8"/>
          <p:cNvSpPr txBox="1">
            <a:spLocks noGrp="1"/>
          </p:cNvSpPr>
          <p:nvPr>
            <p:ph type="body" idx="3"/>
          </p:nvPr>
        </p:nvSpPr>
        <p:spPr>
          <a:xfrm>
            <a:off x="4629150" y="1369219"/>
            <a:ext cx="38862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 name="Google Shape;64;p8"/>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65" name="Google Shape;65;p8"/>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Text, Bullets">
  <p:cSld name="Content, Text, Bullets">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628650" y="1361923"/>
            <a:ext cx="3886200" cy="28516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9"/>
          <p:cNvSpPr txBox="1">
            <a:spLocks noGrp="1"/>
          </p:cNvSpPr>
          <p:nvPr>
            <p:ph type="body" idx="2"/>
          </p:nvPr>
        </p:nvSpPr>
        <p:spPr>
          <a:xfrm>
            <a:off x="4629150" y="2128101"/>
            <a:ext cx="3886200" cy="20855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9"/>
          <p:cNvSpPr txBox="1">
            <a:spLocks noGrp="1"/>
          </p:cNvSpPr>
          <p:nvPr>
            <p:ph type="body" idx="3"/>
          </p:nvPr>
        </p:nvSpPr>
        <p:spPr>
          <a:xfrm>
            <a:off x="4629150" y="1369219"/>
            <a:ext cx="38862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2" name="Google Shape;72;p9"/>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0"/>
          <p:cNvSpPr txBox="1">
            <a:spLocks noGrp="1"/>
          </p:cNvSpPr>
          <p:nvPr>
            <p:ph type="body" idx="1"/>
          </p:nvPr>
        </p:nvSpPr>
        <p:spPr>
          <a:xfrm>
            <a:off x="4629150" y="2855320"/>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0"/>
          <p:cNvSpPr txBox="1">
            <a:spLocks noGrp="1"/>
          </p:cNvSpPr>
          <p:nvPr>
            <p:ph type="body" idx="2"/>
          </p:nvPr>
        </p:nvSpPr>
        <p:spPr>
          <a:xfrm>
            <a:off x="628650" y="1369219"/>
            <a:ext cx="3886200" cy="13750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10"/>
          <p:cNvSpPr txBox="1">
            <a:spLocks noGrp="1"/>
          </p:cNvSpPr>
          <p:nvPr>
            <p:ph type="body" idx="3"/>
          </p:nvPr>
        </p:nvSpPr>
        <p:spPr>
          <a:xfrm>
            <a:off x="4629150" y="1385779"/>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10"/>
          <p:cNvSpPr txBox="1">
            <a:spLocks noGrp="1"/>
          </p:cNvSpPr>
          <p:nvPr>
            <p:ph type="body" idx="4"/>
          </p:nvPr>
        </p:nvSpPr>
        <p:spPr>
          <a:xfrm>
            <a:off x="628650" y="2855320"/>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10"/>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80" name="Google Shape;80;p10"/>
          <p:cNvSpPr txBox="1">
            <a:spLocks noGrp="1"/>
          </p:cNvSpPr>
          <p:nvPr>
            <p:ph type="body" idx="5"/>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6">
            <a:alphaModFix/>
          </a:blip>
          <a:srcRect/>
          <a:stretch/>
        </p:blipFill>
        <p:spPr>
          <a:xfrm>
            <a:off x="0" y="0"/>
            <a:ext cx="9144000" cy="5143500"/>
          </a:xfrm>
          <a:prstGeom prst="rect">
            <a:avLst/>
          </a:prstGeom>
          <a:noFill/>
          <a:ln>
            <a:noFill/>
          </a:ln>
        </p:spPr>
      </p:pic>
      <p:pic>
        <p:nvPicPr>
          <p:cNvPr id="11" name="Google Shape;11;p1"/>
          <p:cNvPicPr preferRelativeResize="0"/>
          <p:nvPr/>
        </p:nvPicPr>
        <p:blipFill rotWithShape="1">
          <a:blip r:embed="rId17">
            <a:alphaModFix/>
          </a:blip>
          <a:srcRect b="22282"/>
          <a:stretch/>
        </p:blipFill>
        <p:spPr>
          <a:xfrm>
            <a:off x="0" y="4625254"/>
            <a:ext cx="9144000" cy="532994"/>
          </a:xfrm>
          <a:prstGeom prst="rect">
            <a:avLst/>
          </a:prstGeom>
          <a:noFill/>
          <a:ln>
            <a:noFill/>
          </a:ln>
        </p:spPr>
      </p:pic>
      <p:sp>
        <p:nvSpPr>
          <p:cNvPr id="12" name="Google Shape;12;p1"/>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66A1"/>
              </a:buClr>
              <a:buSzPts val="2550"/>
              <a:buFont typeface="Calibri"/>
              <a:buNone/>
              <a:defRPr sz="2550" b="1" i="0" u="none" strike="noStrike" cap="none">
                <a:solidFill>
                  <a:srgbClr val="0066A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628650" y="1071619"/>
            <a:ext cx="7886700" cy="3263504"/>
          </a:xfrm>
          <a:prstGeom prst="rect">
            <a:avLst/>
          </a:prstGeom>
          <a:noFill/>
          <a:ln>
            <a:noFill/>
          </a:ln>
        </p:spPr>
        <p:txBody>
          <a:bodyPr spcFirstLastPara="1" wrap="square" lIns="91425" tIns="45700" rIns="91425" bIns="45700" anchor="t" anchorCtr="0">
            <a:noAutofit/>
          </a:bodyPr>
          <a:lstStyle>
            <a:lvl1pPr marL="457200" marR="0" lvl="0" indent="-333375" algn="l" rtl="0">
              <a:lnSpc>
                <a:spcPct val="90000"/>
              </a:lnSpc>
              <a:spcBef>
                <a:spcPts val="750"/>
              </a:spcBef>
              <a:spcAft>
                <a:spcPts val="0"/>
              </a:spcAft>
              <a:buClr>
                <a:srgbClr val="0066A1"/>
              </a:buClr>
              <a:buSzPts val="1650"/>
              <a:buFont typeface="Merriweather Sans"/>
              <a:buChar char="▸"/>
              <a:defRPr sz="1650" b="0" i="0" u="none" strike="noStrike" cap="none">
                <a:solidFill>
                  <a:schemeClr val="dk1"/>
                </a:solidFill>
                <a:latin typeface="Calibri"/>
                <a:ea typeface="Calibri"/>
                <a:cs typeface="Calibri"/>
                <a:sym typeface="Calibri"/>
              </a:defRPr>
            </a:lvl1pPr>
            <a:lvl2pPr marL="914400" marR="0" lvl="1" indent="-314325"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L="1371600" marR="0" lvl="2" indent="-314325"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0" marR="0" lvl="1" indent="0" algn="l" rtl="0">
              <a:spcBef>
                <a:spcPts val="0"/>
              </a:spcBef>
              <a:buNone/>
              <a:defRPr sz="800" b="0" i="0" u="none" strike="noStrike" cap="none">
                <a:solidFill>
                  <a:schemeClr val="lt1"/>
                </a:solidFill>
                <a:latin typeface="Calibri"/>
                <a:ea typeface="Calibri"/>
                <a:cs typeface="Calibri"/>
                <a:sym typeface="Calibri"/>
              </a:defRPr>
            </a:lvl2pPr>
            <a:lvl3pPr marL="0" marR="0" lvl="2" indent="0" algn="l" rtl="0">
              <a:spcBef>
                <a:spcPts val="0"/>
              </a:spcBef>
              <a:buNone/>
              <a:defRPr sz="800" b="0" i="0" u="none" strike="noStrike" cap="none">
                <a:solidFill>
                  <a:schemeClr val="lt1"/>
                </a:solidFill>
                <a:latin typeface="Calibri"/>
                <a:ea typeface="Calibri"/>
                <a:cs typeface="Calibri"/>
                <a:sym typeface="Calibri"/>
              </a:defRPr>
            </a:lvl3pPr>
            <a:lvl4pPr marL="0" marR="0" lvl="3" indent="0" algn="l" rtl="0">
              <a:spcBef>
                <a:spcPts val="0"/>
              </a:spcBef>
              <a:buNone/>
              <a:defRPr sz="800" b="0" i="0" u="none" strike="noStrike" cap="none">
                <a:solidFill>
                  <a:schemeClr val="lt1"/>
                </a:solidFill>
                <a:latin typeface="Calibri"/>
                <a:ea typeface="Calibri"/>
                <a:cs typeface="Calibri"/>
                <a:sym typeface="Calibri"/>
              </a:defRPr>
            </a:lvl4pPr>
            <a:lvl5pPr marL="0" marR="0" lvl="4" indent="0" algn="l" rtl="0">
              <a:spcBef>
                <a:spcPts val="0"/>
              </a:spcBef>
              <a:buNone/>
              <a:defRPr sz="800" b="0" i="0" u="none" strike="noStrike" cap="none">
                <a:solidFill>
                  <a:schemeClr val="lt1"/>
                </a:solidFill>
                <a:latin typeface="Calibri"/>
                <a:ea typeface="Calibri"/>
                <a:cs typeface="Calibri"/>
                <a:sym typeface="Calibri"/>
              </a:defRPr>
            </a:lvl5pPr>
            <a:lvl6pPr marL="0" marR="0" lvl="5" indent="0" algn="l" rtl="0">
              <a:spcBef>
                <a:spcPts val="0"/>
              </a:spcBef>
              <a:buNone/>
              <a:defRPr sz="800" b="0" i="0" u="none" strike="noStrike" cap="none">
                <a:solidFill>
                  <a:schemeClr val="lt1"/>
                </a:solidFill>
                <a:latin typeface="Calibri"/>
                <a:ea typeface="Calibri"/>
                <a:cs typeface="Calibri"/>
                <a:sym typeface="Calibri"/>
              </a:defRPr>
            </a:lvl6pPr>
            <a:lvl7pPr marL="0" marR="0" lvl="6" indent="0" algn="l" rtl="0">
              <a:spcBef>
                <a:spcPts val="0"/>
              </a:spcBef>
              <a:buNone/>
              <a:defRPr sz="800" b="0" i="0" u="none" strike="noStrike" cap="none">
                <a:solidFill>
                  <a:schemeClr val="lt1"/>
                </a:solidFill>
                <a:latin typeface="Calibri"/>
                <a:ea typeface="Calibri"/>
                <a:cs typeface="Calibri"/>
                <a:sym typeface="Calibri"/>
              </a:defRPr>
            </a:lvl7pPr>
            <a:lvl8pPr marL="0" marR="0" lvl="7" indent="0" algn="l" rtl="0">
              <a:spcBef>
                <a:spcPts val="0"/>
              </a:spcBef>
              <a:buNone/>
              <a:defRPr sz="800" b="0" i="0" u="none" strike="noStrike" cap="none">
                <a:solidFill>
                  <a:schemeClr val="lt1"/>
                </a:solidFill>
                <a:latin typeface="Calibri"/>
                <a:ea typeface="Calibri"/>
                <a:cs typeface="Calibri"/>
                <a:sym typeface="Calibri"/>
              </a:defRPr>
            </a:lvl8pPr>
            <a:lvl9pPr marL="0" marR="0" lvl="8" indent="0" algn="l" rtl="0">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6" name="Google Shape;16;p1"/>
          <p:cNvPicPr preferRelativeResize="0"/>
          <p:nvPr/>
        </p:nvPicPr>
        <p:blipFill rotWithShape="1">
          <a:blip r:embed="rId18">
            <a:alphaModFix/>
          </a:blip>
          <a:srcRect/>
          <a:stretch/>
        </p:blipFill>
        <p:spPr>
          <a:xfrm>
            <a:off x="8107292" y="4773355"/>
            <a:ext cx="788444" cy="229962"/>
          </a:xfrm>
          <a:prstGeom prst="rect">
            <a:avLst/>
          </a:prstGeom>
          <a:noFill/>
          <a:ln>
            <a:noFill/>
          </a:ln>
        </p:spPr>
      </p:pic>
      <p:sp>
        <p:nvSpPr>
          <p:cNvPr id="17" name="Google Shape;17;p1"/>
          <p:cNvSpPr txBox="1"/>
          <p:nvPr/>
        </p:nvSpPr>
        <p:spPr>
          <a:xfrm>
            <a:off x="626806" y="4726365"/>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www.linkedin.com/in/chideraanichebe" TargetMode="External"/><Relationship Id="rId7" Type="http://schemas.openxmlformats.org/officeDocument/2006/relationships/image" Target="../media/image22.png"/><Relationship Id="rId12"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twitter.com/starlingvibe" TargetMode="External"/><Relationship Id="rId11" Type="http://schemas.openxmlformats.org/officeDocument/2006/relationships/image" Target="../media/image25.sv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hyperlink" Target="https://www.github.com/starlingvib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1952207" y="1663324"/>
            <a:ext cx="6079166" cy="47822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3300"/>
              <a:buFont typeface="Calibri"/>
              <a:buNone/>
            </a:pPr>
            <a:r>
              <a:rPr lang="en-US" sz="3600" dirty="0"/>
              <a:t>Hash Maps, Stacks and Queues</a:t>
            </a:r>
            <a:endParaRPr sz="3600" dirty="0"/>
          </a:p>
        </p:txBody>
      </p:sp>
      <p:sp>
        <p:nvSpPr>
          <p:cNvPr id="122" name="Google Shape;122;p17"/>
          <p:cNvSpPr txBox="1"/>
          <p:nvPr/>
        </p:nvSpPr>
        <p:spPr>
          <a:xfrm>
            <a:off x="530679" y="4490356"/>
            <a:ext cx="1776586" cy="3265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600" b="1" u="none" strike="noStrike" cap="none" dirty="0">
                <a:solidFill>
                  <a:schemeClr val="lt1"/>
                </a:solidFill>
                <a:latin typeface="Calibri"/>
                <a:ea typeface="Calibri"/>
                <a:cs typeface="Calibri"/>
                <a:sym typeface="Calibri"/>
              </a:rPr>
              <a:t>Chidera Anichebe</a:t>
            </a:r>
            <a:endParaRPr sz="1600" dirty="0"/>
          </a:p>
        </p:txBody>
      </p:sp>
      <p:sp>
        <p:nvSpPr>
          <p:cNvPr id="4" name="Google Shape;122;p17">
            <a:extLst>
              <a:ext uri="{FF2B5EF4-FFF2-40B4-BE49-F238E27FC236}">
                <a16:creationId xmlns:a16="http://schemas.microsoft.com/office/drawing/2014/main" id="{835D979F-A8DB-41FF-BB93-D1C043A7390E}"/>
              </a:ext>
            </a:extLst>
          </p:cNvPr>
          <p:cNvSpPr txBox="1"/>
          <p:nvPr/>
        </p:nvSpPr>
        <p:spPr>
          <a:xfrm>
            <a:off x="4003347" y="4653642"/>
            <a:ext cx="1137305" cy="3265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200" b="1" i="1" u="none" strike="noStrike" cap="none" dirty="0">
                <a:solidFill>
                  <a:schemeClr val="lt1"/>
                </a:solidFill>
                <a:latin typeface="Calibri"/>
                <a:ea typeface="Calibri"/>
                <a:cs typeface="Calibri"/>
                <a:sym typeface="Calibri"/>
              </a:rPr>
              <a:t>dera@ieee.org</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5B4-117E-4394-9311-94BF2BD5F893}"/>
              </a:ext>
            </a:extLst>
          </p:cNvPr>
          <p:cNvSpPr>
            <a:spLocks noGrp="1"/>
          </p:cNvSpPr>
          <p:nvPr>
            <p:ph type="title"/>
          </p:nvPr>
        </p:nvSpPr>
        <p:spPr/>
        <p:txBody>
          <a:bodyPr/>
          <a:lstStyle/>
          <a:p>
            <a:r>
              <a:rPr lang="en-US" dirty="0"/>
              <a:t>Stack operations</a:t>
            </a:r>
          </a:p>
        </p:txBody>
      </p:sp>
      <p:sp>
        <p:nvSpPr>
          <p:cNvPr id="3" name="Text Placeholder 2">
            <a:extLst>
              <a:ext uri="{FF2B5EF4-FFF2-40B4-BE49-F238E27FC236}">
                <a16:creationId xmlns:a16="http://schemas.microsoft.com/office/drawing/2014/main" id="{04056B03-E4FB-43EC-879E-749630DF83E8}"/>
              </a:ext>
            </a:extLst>
          </p:cNvPr>
          <p:cNvSpPr>
            <a:spLocks noGrp="1"/>
          </p:cNvSpPr>
          <p:nvPr>
            <p:ph type="body" idx="1"/>
          </p:nvPr>
        </p:nvSpPr>
        <p:spPr>
          <a:xfrm>
            <a:off x="628650" y="1123443"/>
            <a:ext cx="7886700" cy="3516656"/>
          </a:xfrm>
        </p:spPr>
        <p:txBody>
          <a:bodyPr/>
          <a:lstStyle/>
          <a:p>
            <a:r>
              <a:rPr lang="en-US" dirty="0">
                <a:latin typeface="+mj-lt"/>
              </a:rPr>
              <a:t>Accessing the content while removing it from the stack, is known as a POP operation. In an array implementation of pop() operation, the data element is not actually removed, instead top is decremented to a lower position in the stack to point to the next value. But in linked-list implementation, pop() actually removes data element and frees memory space.</a:t>
            </a:r>
          </a:p>
          <a:p>
            <a:r>
              <a:rPr lang="en-US" dirty="0">
                <a:latin typeface="+mj-lt"/>
              </a:rPr>
              <a:t>A pop operation may involve the following steps – </a:t>
            </a:r>
          </a:p>
          <a:p>
            <a:r>
              <a:rPr lang="en-US" b="1" dirty="0">
                <a:latin typeface="+mj-lt"/>
              </a:rPr>
              <a:t>Step 1</a:t>
            </a:r>
            <a:r>
              <a:rPr lang="en-US" dirty="0">
                <a:latin typeface="+mj-lt"/>
              </a:rPr>
              <a:t> – Checks if the stack is empty</a:t>
            </a:r>
          </a:p>
          <a:p>
            <a:r>
              <a:rPr lang="en-US" b="1" dirty="0">
                <a:latin typeface="+mj-lt"/>
              </a:rPr>
              <a:t>Step 2</a:t>
            </a:r>
            <a:r>
              <a:rPr lang="en-US" dirty="0">
                <a:latin typeface="+mj-lt"/>
              </a:rPr>
              <a:t> – If the stack is empty, produces an error and exits</a:t>
            </a:r>
          </a:p>
          <a:p>
            <a:r>
              <a:rPr lang="en-US" b="1" dirty="0">
                <a:latin typeface="+mj-lt"/>
              </a:rPr>
              <a:t>Step 3</a:t>
            </a:r>
            <a:r>
              <a:rPr lang="en-US" dirty="0">
                <a:latin typeface="+mj-lt"/>
              </a:rPr>
              <a:t> – If the stack is not empty, accessed the data element at which top is pointing</a:t>
            </a:r>
          </a:p>
          <a:p>
            <a:r>
              <a:rPr lang="en-US" b="1" dirty="0">
                <a:latin typeface="+mj-lt"/>
              </a:rPr>
              <a:t>Step 4</a:t>
            </a:r>
            <a:r>
              <a:rPr lang="en-US" dirty="0">
                <a:latin typeface="+mj-lt"/>
              </a:rPr>
              <a:t> – Decreases the value of top by 1</a:t>
            </a:r>
          </a:p>
          <a:p>
            <a:r>
              <a:rPr lang="en-US" b="1" dirty="0">
                <a:latin typeface="+mj-lt"/>
              </a:rPr>
              <a:t>Step 5</a:t>
            </a:r>
            <a:r>
              <a:rPr lang="en-US" dirty="0">
                <a:latin typeface="+mj-lt"/>
              </a:rPr>
              <a:t> - Returns gracefully with success</a:t>
            </a:r>
          </a:p>
        </p:txBody>
      </p:sp>
      <p:sp>
        <p:nvSpPr>
          <p:cNvPr id="4" name="Text Placeholder 3">
            <a:extLst>
              <a:ext uri="{FF2B5EF4-FFF2-40B4-BE49-F238E27FC236}">
                <a16:creationId xmlns:a16="http://schemas.microsoft.com/office/drawing/2014/main" id="{75A0884A-3951-4B8B-92C5-52CA956972B0}"/>
              </a:ext>
            </a:extLst>
          </p:cNvPr>
          <p:cNvSpPr>
            <a:spLocks noGrp="1"/>
          </p:cNvSpPr>
          <p:nvPr>
            <p:ph type="body" idx="2"/>
          </p:nvPr>
        </p:nvSpPr>
        <p:spPr>
          <a:xfrm>
            <a:off x="628650" y="699230"/>
            <a:ext cx="7886700" cy="267632"/>
          </a:xfrm>
        </p:spPr>
        <p:txBody>
          <a:bodyPr/>
          <a:lstStyle/>
          <a:p>
            <a:r>
              <a:rPr lang="en-US" dirty="0"/>
              <a:t>The pop operation</a:t>
            </a:r>
          </a:p>
        </p:txBody>
      </p:sp>
      <p:sp>
        <p:nvSpPr>
          <p:cNvPr id="5" name="Slide Number Placeholder 4">
            <a:extLst>
              <a:ext uri="{FF2B5EF4-FFF2-40B4-BE49-F238E27FC236}">
                <a16:creationId xmlns:a16="http://schemas.microsoft.com/office/drawing/2014/main"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15861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73CA-0C06-4130-B649-326C1488861B}"/>
              </a:ext>
            </a:extLst>
          </p:cNvPr>
          <p:cNvSpPr>
            <a:spLocks noGrp="1"/>
          </p:cNvSpPr>
          <p:nvPr>
            <p:ph type="title"/>
          </p:nvPr>
        </p:nvSpPr>
        <p:spPr/>
        <p:txBody>
          <a:bodyPr/>
          <a:lstStyle/>
          <a:p>
            <a:r>
              <a:rPr lang="en-US" dirty="0"/>
              <a:t>Stack pop() operation pictorially</a:t>
            </a:r>
          </a:p>
        </p:txBody>
      </p:sp>
      <p:sp>
        <p:nvSpPr>
          <p:cNvPr id="5" name="Slide Number Placeholder 4">
            <a:extLst>
              <a:ext uri="{FF2B5EF4-FFF2-40B4-BE49-F238E27FC236}">
                <a16:creationId xmlns:a16="http://schemas.microsoft.com/office/drawing/2014/main" id="{B1BB9106-6F8E-449C-808A-0197712CAF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a:t>
            </a:fld>
            <a:endParaRPr lang="en-US"/>
          </a:p>
        </p:txBody>
      </p:sp>
      <p:pic>
        <p:nvPicPr>
          <p:cNvPr id="4" name="Picture 3">
            <a:extLst>
              <a:ext uri="{FF2B5EF4-FFF2-40B4-BE49-F238E27FC236}">
                <a16:creationId xmlns:a16="http://schemas.microsoft.com/office/drawing/2014/main" id="{688348A7-9D7D-418A-84EB-14DE75405F3E}"/>
              </a:ext>
            </a:extLst>
          </p:cNvPr>
          <p:cNvPicPr>
            <a:picLocks noChangeAspect="1"/>
          </p:cNvPicPr>
          <p:nvPr/>
        </p:nvPicPr>
        <p:blipFill>
          <a:blip r:embed="rId2"/>
          <a:stretch>
            <a:fillRect/>
          </a:stretch>
        </p:blipFill>
        <p:spPr>
          <a:xfrm>
            <a:off x="1714500" y="965200"/>
            <a:ext cx="5715000" cy="3213100"/>
          </a:xfrm>
          <a:prstGeom prst="rect">
            <a:avLst/>
          </a:prstGeom>
        </p:spPr>
      </p:pic>
    </p:spTree>
    <p:extLst>
      <p:ext uri="{BB962C8B-B14F-4D97-AF65-F5344CB8AC3E}">
        <p14:creationId xmlns:p14="http://schemas.microsoft.com/office/powerpoint/2010/main" val="284150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5B4-117E-4394-9311-94BF2BD5F893}"/>
              </a:ext>
            </a:extLst>
          </p:cNvPr>
          <p:cNvSpPr>
            <a:spLocks noGrp="1"/>
          </p:cNvSpPr>
          <p:nvPr>
            <p:ph type="title"/>
          </p:nvPr>
        </p:nvSpPr>
        <p:spPr/>
        <p:txBody>
          <a:bodyPr/>
          <a:lstStyle/>
          <a:p>
            <a:r>
              <a:rPr lang="en-US" dirty="0"/>
              <a:t>Applications of the Stack ADT</a:t>
            </a:r>
          </a:p>
        </p:txBody>
      </p:sp>
      <p:sp>
        <p:nvSpPr>
          <p:cNvPr id="3" name="Text Placeholder 2">
            <a:extLst>
              <a:ext uri="{FF2B5EF4-FFF2-40B4-BE49-F238E27FC236}">
                <a16:creationId xmlns:a16="http://schemas.microsoft.com/office/drawing/2014/main" id="{04056B03-E4FB-43EC-879E-749630DF83E8}"/>
              </a:ext>
            </a:extLst>
          </p:cNvPr>
          <p:cNvSpPr>
            <a:spLocks noGrp="1"/>
          </p:cNvSpPr>
          <p:nvPr>
            <p:ph type="body" idx="1"/>
          </p:nvPr>
        </p:nvSpPr>
        <p:spPr>
          <a:xfrm>
            <a:off x="628650" y="1123443"/>
            <a:ext cx="7886700" cy="3516656"/>
          </a:xfrm>
        </p:spPr>
        <p:txBody>
          <a:bodyPr/>
          <a:lstStyle/>
          <a:p>
            <a:r>
              <a:rPr lang="en-US" dirty="0">
                <a:latin typeface="+mj-lt"/>
              </a:rPr>
              <a:t>The stack is a last-in, first-out data structure. The developer can use the stack in the following use cases:</a:t>
            </a:r>
          </a:p>
          <a:p>
            <a:pPr marL="114300" indent="0">
              <a:buNone/>
            </a:pPr>
            <a:endParaRPr lang="en-US" dirty="0">
              <a:latin typeface="+mj-lt"/>
            </a:endParaRPr>
          </a:p>
          <a:p>
            <a:r>
              <a:rPr lang="en-US" dirty="0">
                <a:latin typeface="+mj-lt"/>
              </a:rPr>
              <a:t>Expression evaluation and syntax parsing</a:t>
            </a:r>
          </a:p>
          <a:p>
            <a:r>
              <a:rPr lang="en-US" dirty="0">
                <a:latin typeface="+mj-lt"/>
              </a:rPr>
              <a:t>Finding the correct path in a maze using backtracking</a:t>
            </a:r>
          </a:p>
          <a:p>
            <a:r>
              <a:rPr lang="en-US" dirty="0">
                <a:latin typeface="+mj-lt"/>
              </a:rPr>
              <a:t>Runtime memory management</a:t>
            </a:r>
          </a:p>
          <a:p>
            <a:r>
              <a:rPr lang="en-US" dirty="0">
                <a:latin typeface="+mj-lt"/>
              </a:rPr>
              <a:t>Recursion function</a:t>
            </a:r>
          </a:p>
        </p:txBody>
      </p:sp>
      <p:sp>
        <p:nvSpPr>
          <p:cNvPr id="4" name="Text Placeholder 3">
            <a:extLst>
              <a:ext uri="{FF2B5EF4-FFF2-40B4-BE49-F238E27FC236}">
                <a16:creationId xmlns:a16="http://schemas.microsoft.com/office/drawing/2014/main" id="{75A0884A-3951-4B8B-92C5-52CA956972B0}"/>
              </a:ext>
            </a:extLst>
          </p:cNvPr>
          <p:cNvSpPr>
            <a:spLocks noGrp="1"/>
          </p:cNvSpPr>
          <p:nvPr>
            <p:ph type="body" idx="2"/>
          </p:nvPr>
        </p:nvSpPr>
        <p:spPr>
          <a:xfrm>
            <a:off x="628650" y="699230"/>
            <a:ext cx="7886700" cy="267632"/>
          </a:xfrm>
        </p:spPr>
        <p:txBody>
          <a:bodyPr/>
          <a:lstStyle/>
          <a:p>
            <a:r>
              <a:rPr lang="en-US" dirty="0"/>
              <a:t>Why should we care?</a:t>
            </a:r>
          </a:p>
        </p:txBody>
      </p:sp>
      <p:sp>
        <p:nvSpPr>
          <p:cNvPr id="5" name="Slide Number Placeholder 4">
            <a:extLst>
              <a:ext uri="{FF2B5EF4-FFF2-40B4-BE49-F238E27FC236}">
                <a16:creationId xmlns:a16="http://schemas.microsoft.com/office/drawing/2014/main"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691325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is a Queue?</a:t>
            </a:r>
            <a:endParaRPr dirty="0"/>
          </a:p>
        </p:txBody>
      </p:sp>
      <p:sp>
        <p:nvSpPr>
          <p:cNvPr id="135" name="Google Shape;135;p19"/>
          <p:cNvSpPr txBox="1">
            <a:spLocks noGrp="1"/>
          </p:cNvSpPr>
          <p:nvPr>
            <p:ph type="body" idx="1"/>
          </p:nvPr>
        </p:nvSpPr>
        <p:spPr>
          <a:xfrm>
            <a:off x="628650" y="1369219"/>
            <a:ext cx="7886700" cy="1874313"/>
          </a:xfrm>
          <a:prstGeom prst="rect">
            <a:avLst/>
          </a:prstGeom>
          <a:noFill/>
          <a:ln>
            <a:noFill/>
          </a:ln>
        </p:spPr>
        <p:txBody>
          <a:bodyPr spcFirstLastPara="1" wrap="square" lIns="91425" tIns="45700" rIns="91425" bIns="45700" anchor="t" anchorCtr="0">
            <a:noAutofit/>
          </a:bodyPr>
          <a:lstStyle/>
          <a:p>
            <a:pPr algn="l"/>
            <a:r>
              <a:rPr lang="en-US" dirty="0">
                <a:solidFill>
                  <a:schemeClr val="tx1"/>
                </a:solidFill>
                <a:latin typeface="Arial" panose="020B0604020202020204" pitchFamily="34" charset="0"/>
              </a:rPr>
              <a:t>A queue is an abstract data structure, somewhat similar to stacks. One end is always used to insert data (enqueue) and the other is used to remove data (dequeue). Queue follows First-In-First-Out methodology i.e., the data item stored first will be accessed first.</a:t>
            </a:r>
            <a:endParaRPr lang="en-US" i="0" dirty="0">
              <a:solidFill>
                <a:schemeClr val="tx1"/>
              </a:solidFill>
              <a:effectLst/>
              <a:latin typeface="Arial" panose="020B0604020202020204" pitchFamily="34" charset="0"/>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a:t>
            </a:fld>
            <a:endParaRPr/>
          </a:p>
        </p:txBody>
      </p:sp>
      <p:pic>
        <p:nvPicPr>
          <p:cNvPr id="4" name="Picture 3">
            <a:extLst>
              <a:ext uri="{FF2B5EF4-FFF2-40B4-BE49-F238E27FC236}">
                <a16:creationId xmlns:a16="http://schemas.microsoft.com/office/drawing/2014/main" id="{5C8D42DB-6A4D-48CA-9B09-12AB7B9AD715}"/>
              </a:ext>
            </a:extLst>
          </p:cNvPr>
          <p:cNvPicPr>
            <a:picLocks noChangeAspect="1"/>
          </p:cNvPicPr>
          <p:nvPr/>
        </p:nvPicPr>
        <p:blipFill>
          <a:blip r:embed="rId3"/>
          <a:stretch>
            <a:fillRect/>
          </a:stretch>
        </p:blipFill>
        <p:spPr>
          <a:xfrm>
            <a:off x="2977239" y="2571750"/>
            <a:ext cx="3189521" cy="1825254"/>
          </a:xfrm>
          <a:prstGeom prst="rect">
            <a:avLst/>
          </a:prstGeom>
        </p:spPr>
      </p:pic>
    </p:spTree>
    <p:extLst>
      <p:ext uri="{BB962C8B-B14F-4D97-AF65-F5344CB8AC3E}">
        <p14:creationId xmlns:p14="http://schemas.microsoft.com/office/powerpoint/2010/main" val="193663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The representation of a Queue</a:t>
            </a:r>
            <a:endParaRPr dirty="0"/>
          </a:p>
        </p:txBody>
      </p:sp>
      <p:sp>
        <p:nvSpPr>
          <p:cNvPr id="135" name="Google Shape;135;p19"/>
          <p:cNvSpPr txBox="1">
            <a:spLocks noGrp="1"/>
          </p:cNvSpPr>
          <p:nvPr>
            <p:ph type="body" idx="1"/>
          </p:nvPr>
        </p:nvSpPr>
        <p:spPr>
          <a:xfrm>
            <a:off x="628650" y="1369219"/>
            <a:ext cx="7886700" cy="1874313"/>
          </a:xfrm>
          <a:prstGeom prst="rect">
            <a:avLst/>
          </a:prstGeom>
          <a:noFill/>
          <a:ln>
            <a:noFill/>
          </a:ln>
        </p:spPr>
        <p:txBody>
          <a:bodyPr spcFirstLastPara="1" wrap="square" lIns="91425" tIns="45700" rIns="91425" bIns="45700" anchor="t" anchorCtr="0">
            <a:noAutofit/>
          </a:bodyPr>
          <a:lstStyle/>
          <a:p>
            <a:pPr algn="l"/>
            <a:r>
              <a:rPr lang="en-US" i="0" dirty="0">
                <a:solidFill>
                  <a:schemeClr val="tx1"/>
                </a:solidFill>
                <a:effectLst/>
                <a:latin typeface="Arial" panose="020B0604020202020204" pitchFamily="34" charset="0"/>
              </a:rPr>
              <a:t>As we now understand that in queue, we access both ends for different reasons. The diagram below tries to explain queue representation as a data structure. Queues can also be implemented using Arrays, Linked Lists, Pointers and Structs</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pic>
        <p:nvPicPr>
          <p:cNvPr id="3" name="Picture 2">
            <a:extLst>
              <a:ext uri="{FF2B5EF4-FFF2-40B4-BE49-F238E27FC236}">
                <a16:creationId xmlns:a16="http://schemas.microsoft.com/office/drawing/2014/main" id="{C04550A6-1F6C-4F30-8F13-5CAAAC8CBE24}"/>
              </a:ext>
            </a:extLst>
          </p:cNvPr>
          <p:cNvPicPr>
            <a:picLocks noChangeAspect="1"/>
          </p:cNvPicPr>
          <p:nvPr/>
        </p:nvPicPr>
        <p:blipFill>
          <a:blip r:embed="rId3"/>
          <a:stretch>
            <a:fillRect/>
          </a:stretch>
        </p:blipFill>
        <p:spPr>
          <a:xfrm>
            <a:off x="762000" y="2571750"/>
            <a:ext cx="7620000" cy="1600200"/>
          </a:xfrm>
          <a:prstGeom prst="rect">
            <a:avLst/>
          </a:prstGeom>
        </p:spPr>
      </p:pic>
    </p:spTree>
    <p:extLst>
      <p:ext uri="{BB962C8B-B14F-4D97-AF65-F5344CB8AC3E}">
        <p14:creationId xmlns:p14="http://schemas.microsoft.com/office/powerpoint/2010/main" val="2743448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Basic operations of a Queue</a:t>
            </a:r>
            <a:endParaRPr dirty="0"/>
          </a:p>
        </p:txBody>
      </p:sp>
      <p:sp>
        <p:nvSpPr>
          <p:cNvPr id="135" name="Google Shape;135;p19"/>
          <p:cNvSpPr txBox="1">
            <a:spLocks noGrp="1"/>
          </p:cNvSpPr>
          <p:nvPr>
            <p:ph type="body" idx="1"/>
          </p:nvPr>
        </p:nvSpPr>
        <p:spPr>
          <a:xfrm>
            <a:off x="628650" y="903394"/>
            <a:ext cx="7886700" cy="3668606"/>
          </a:xfrm>
          <a:prstGeom prst="rect">
            <a:avLst/>
          </a:prstGeom>
          <a:noFill/>
          <a:ln>
            <a:noFill/>
          </a:ln>
        </p:spPr>
        <p:txBody>
          <a:bodyPr spcFirstLastPara="1" wrap="square" lIns="91425" tIns="45700" rIns="91425" bIns="45700" anchor="t" anchorCtr="0">
            <a:noAutofit/>
          </a:bodyPr>
          <a:lstStyle/>
          <a:p>
            <a:pPr algn="l" fontAlgn="base"/>
            <a:r>
              <a:rPr lang="en-US" dirty="0">
                <a:solidFill>
                  <a:srgbClr val="232629"/>
                </a:solidFill>
                <a:latin typeface="+mj-lt"/>
              </a:rPr>
              <a:t>Queue operations may involve initializing or defining the queue, utilizing it, and then completely erasing it from the memory. Here we shall try to understand the basic operations associated with queues:</a:t>
            </a:r>
          </a:p>
          <a:p>
            <a:pPr algn="l" fontAlgn="base"/>
            <a:r>
              <a:rPr lang="en-US" b="1" dirty="0">
                <a:solidFill>
                  <a:srgbClr val="232629"/>
                </a:solidFill>
                <a:latin typeface="+mj-lt"/>
              </a:rPr>
              <a:t>enqueue()</a:t>
            </a:r>
            <a:r>
              <a:rPr lang="en-US" dirty="0">
                <a:solidFill>
                  <a:srgbClr val="232629"/>
                </a:solidFill>
                <a:latin typeface="+mj-lt"/>
              </a:rPr>
              <a:t> – add (store) an item to the queue</a:t>
            </a:r>
          </a:p>
          <a:p>
            <a:pPr algn="l" fontAlgn="base"/>
            <a:r>
              <a:rPr lang="en-US" b="1" dirty="0">
                <a:solidFill>
                  <a:srgbClr val="232629"/>
                </a:solidFill>
                <a:latin typeface="+mj-lt"/>
              </a:rPr>
              <a:t>dequeue()</a:t>
            </a:r>
            <a:r>
              <a:rPr lang="en-US" dirty="0">
                <a:solidFill>
                  <a:srgbClr val="232629"/>
                </a:solidFill>
                <a:latin typeface="+mj-lt"/>
              </a:rPr>
              <a:t> – remove (access) an item from the queue</a:t>
            </a:r>
          </a:p>
          <a:p>
            <a:pPr algn="l" fontAlgn="base"/>
            <a:r>
              <a:rPr lang="en-US" dirty="0">
                <a:solidFill>
                  <a:srgbClr val="232629"/>
                </a:solidFill>
                <a:latin typeface="+mj-lt"/>
              </a:rPr>
              <a:t>Few more functions are required to make the above-mentioned queue operation efficient. These are:</a:t>
            </a:r>
          </a:p>
          <a:p>
            <a:pPr algn="l" fontAlgn="base"/>
            <a:r>
              <a:rPr lang="en-US" b="1" dirty="0">
                <a:solidFill>
                  <a:srgbClr val="232629"/>
                </a:solidFill>
                <a:latin typeface="+mj-lt"/>
              </a:rPr>
              <a:t>peek()</a:t>
            </a:r>
            <a:r>
              <a:rPr lang="en-US" dirty="0">
                <a:solidFill>
                  <a:srgbClr val="232629"/>
                </a:solidFill>
                <a:latin typeface="+mj-lt"/>
              </a:rPr>
              <a:t> – gets the element at the front of the queue without removing it</a:t>
            </a:r>
          </a:p>
          <a:p>
            <a:pPr algn="l" fontAlgn="base"/>
            <a:r>
              <a:rPr lang="en-US" b="1" dirty="0" err="1">
                <a:solidFill>
                  <a:srgbClr val="232629"/>
                </a:solidFill>
                <a:latin typeface="+mj-lt"/>
              </a:rPr>
              <a:t>isfull</a:t>
            </a:r>
            <a:r>
              <a:rPr lang="en-US" b="1" dirty="0">
                <a:solidFill>
                  <a:srgbClr val="232629"/>
                </a:solidFill>
                <a:latin typeface="+mj-lt"/>
              </a:rPr>
              <a:t>()</a:t>
            </a:r>
            <a:r>
              <a:rPr lang="en-US" dirty="0">
                <a:solidFill>
                  <a:srgbClr val="232629"/>
                </a:solidFill>
                <a:latin typeface="+mj-lt"/>
              </a:rPr>
              <a:t> – checks if the queue is full</a:t>
            </a:r>
          </a:p>
          <a:p>
            <a:pPr algn="l" fontAlgn="base"/>
            <a:r>
              <a:rPr lang="en-US" b="1" dirty="0" err="1">
                <a:solidFill>
                  <a:srgbClr val="232629"/>
                </a:solidFill>
                <a:latin typeface="+mj-lt"/>
              </a:rPr>
              <a:t>isempty</a:t>
            </a:r>
            <a:r>
              <a:rPr lang="en-US" b="1" dirty="0">
                <a:solidFill>
                  <a:srgbClr val="232629"/>
                </a:solidFill>
                <a:latin typeface="+mj-lt"/>
              </a:rPr>
              <a:t>()</a:t>
            </a:r>
            <a:r>
              <a:rPr lang="en-US" dirty="0">
                <a:solidFill>
                  <a:srgbClr val="232629"/>
                </a:solidFill>
                <a:latin typeface="+mj-lt"/>
              </a:rPr>
              <a:t> – checks if the queue is empty</a:t>
            </a:r>
          </a:p>
          <a:p>
            <a:pPr algn="l" fontAlgn="base"/>
            <a:r>
              <a:rPr lang="en-US" dirty="0">
                <a:solidFill>
                  <a:srgbClr val="232629"/>
                </a:solidFill>
                <a:latin typeface="+mj-lt"/>
              </a:rPr>
              <a:t>In queue, we always dequeue (or access) data, pointed by front pointer and while enqueuing (or storing) data in the queue we take help of rear pointer</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11955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5B4-117E-4394-9311-94BF2BD5F893}"/>
              </a:ext>
            </a:extLst>
          </p:cNvPr>
          <p:cNvSpPr>
            <a:spLocks noGrp="1"/>
          </p:cNvSpPr>
          <p:nvPr>
            <p:ph type="title"/>
          </p:nvPr>
        </p:nvSpPr>
        <p:spPr/>
        <p:txBody>
          <a:bodyPr/>
          <a:lstStyle/>
          <a:p>
            <a:r>
              <a:rPr lang="en-US" dirty="0"/>
              <a:t>Queue operations</a:t>
            </a:r>
          </a:p>
        </p:txBody>
      </p:sp>
      <p:sp>
        <p:nvSpPr>
          <p:cNvPr id="3" name="Text Placeholder 2">
            <a:extLst>
              <a:ext uri="{FF2B5EF4-FFF2-40B4-BE49-F238E27FC236}">
                <a16:creationId xmlns:a16="http://schemas.microsoft.com/office/drawing/2014/main" id="{04056B03-E4FB-43EC-879E-749630DF83E8}"/>
              </a:ext>
            </a:extLst>
          </p:cNvPr>
          <p:cNvSpPr>
            <a:spLocks noGrp="1"/>
          </p:cNvSpPr>
          <p:nvPr>
            <p:ph type="body" idx="1"/>
          </p:nvPr>
        </p:nvSpPr>
        <p:spPr>
          <a:xfrm>
            <a:off x="628650" y="1209708"/>
            <a:ext cx="7886700" cy="3234562"/>
          </a:xfrm>
        </p:spPr>
        <p:txBody>
          <a:bodyPr/>
          <a:lstStyle/>
          <a:p>
            <a:r>
              <a:rPr lang="en-US" dirty="0">
                <a:latin typeface="+mj-lt"/>
              </a:rPr>
              <a:t>Queues maintain two data pointers, </a:t>
            </a:r>
            <a:r>
              <a:rPr lang="en-US" b="1" dirty="0">
                <a:latin typeface="+mj-lt"/>
              </a:rPr>
              <a:t>front</a:t>
            </a:r>
            <a:r>
              <a:rPr lang="en-US" dirty="0">
                <a:latin typeface="+mj-lt"/>
              </a:rPr>
              <a:t> and </a:t>
            </a:r>
            <a:r>
              <a:rPr lang="en-US" b="1" dirty="0">
                <a:latin typeface="+mj-lt"/>
              </a:rPr>
              <a:t>rear</a:t>
            </a:r>
            <a:r>
              <a:rPr lang="en-US" dirty="0">
                <a:latin typeface="+mj-lt"/>
              </a:rPr>
              <a:t>. Therefore, its operations are comparatively difficult to implement than that of stacks.</a:t>
            </a:r>
          </a:p>
          <a:p>
            <a:r>
              <a:rPr lang="en-US" dirty="0">
                <a:latin typeface="+mj-lt"/>
              </a:rPr>
              <a:t>The following steps should be taken to enqueue (insert) data into a queue:</a:t>
            </a:r>
          </a:p>
          <a:p>
            <a:r>
              <a:rPr lang="en-US" b="1" dirty="0">
                <a:latin typeface="+mj-lt"/>
              </a:rPr>
              <a:t>Step 1</a:t>
            </a:r>
            <a:r>
              <a:rPr lang="en-US" dirty="0">
                <a:latin typeface="+mj-lt"/>
              </a:rPr>
              <a:t> – Check if the queue is full</a:t>
            </a:r>
          </a:p>
          <a:p>
            <a:r>
              <a:rPr lang="en-US" b="1" dirty="0">
                <a:latin typeface="+mj-lt"/>
              </a:rPr>
              <a:t>Step 2</a:t>
            </a:r>
            <a:r>
              <a:rPr lang="en-US" dirty="0">
                <a:latin typeface="+mj-lt"/>
              </a:rPr>
              <a:t> – If the queue is full, produce overflow error and exit</a:t>
            </a:r>
          </a:p>
          <a:p>
            <a:r>
              <a:rPr lang="en-US" b="1" dirty="0">
                <a:latin typeface="+mj-lt"/>
              </a:rPr>
              <a:t>Step 3</a:t>
            </a:r>
            <a:r>
              <a:rPr lang="en-US" dirty="0">
                <a:latin typeface="+mj-lt"/>
              </a:rPr>
              <a:t> – If the queue is not full, increment rear pointer to point to the next empty space</a:t>
            </a:r>
          </a:p>
          <a:p>
            <a:r>
              <a:rPr lang="en-US" b="1" dirty="0">
                <a:latin typeface="+mj-lt"/>
              </a:rPr>
              <a:t>Step 4</a:t>
            </a:r>
            <a:r>
              <a:rPr lang="en-US" dirty="0">
                <a:latin typeface="+mj-lt"/>
              </a:rPr>
              <a:t> – Add data element to the queue location, where the rear is pointing</a:t>
            </a:r>
          </a:p>
          <a:p>
            <a:r>
              <a:rPr lang="en-US" b="1" dirty="0">
                <a:latin typeface="+mj-lt"/>
              </a:rPr>
              <a:t>Step 5</a:t>
            </a:r>
            <a:r>
              <a:rPr lang="en-US" dirty="0">
                <a:latin typeface="+mj-lt"/>
              </a:rPr>
              <a:t> – Return success</a:t>
            </a:r>
          </a:p>
        </p:txBody>
      </p:sp>
      <p:sp>
        <p:nvSpPr>
          <p:cNvPr id="4" name="Text Placeholder 3">
            <a:extLst>
              <a:ext uri="{FF2B5EF4-FFF2-40B4-BE49-F238E27FC236}">
                <a16:creationId xmlns:a16="http://schemas.microsoft.com/office/drawing/2014/main" id="{75A0884A-3951-4B8B-92C5-52CA956972B0}"/>
              </a:ext>
            </a:extLst>
          </p:cNvPr>
          <p:cNvSpPr>
            <a:spLocks noGrp="1"/>
          </p:cNvSpPr>
          <p:nvPr>
            <p:ph type="body" idx="2"/>
          </p:nvPr>
        </p:nvSpPr>
        <p:spPr>
          <a:xfrm>
            <a:off x="628650" y="699230"/>
            <a:ext cx="7886700" cy="267632"/>
          </a:xfrm>
        </p:spPr>
        <p:txBody>
          <a:bodyPr/>
          <a:lstStyle/>
          <a:p>
            <a:r>
              <a:rPr lang="en-US" dirty="0"/>
              <a:t>The enqueue operation</a:t>
            </a:r>
          </a:p>
        </p:txBody>
      </p:sp>
      <p:sp>
        <p:nvSpPr>
          <p:cNvPr id="5" name="Slide Number Placeholder 4">
            <a:extLst>
              <a:ext uri="{FF2B5EF4-FFF2-40B4-BE49-F238E27FC236}">
                <a16:creationId xmlns:a16="http://schemas.microsoft.com/office/drawing/2014/main"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132135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73CA-0C06-4130-B649-326C1488861B}"/>
              </a:ext>
            </a:extLst>
          </p:cNvPr>
          <p:cNvSpPr>
            <a:spLocks noGrp="1"/>
          </p:cNvSpPr>
          <p:nvPr>
            <p:ph type="title"/>
          </p:nvPr>
        </p:nvSpPr>
        <p:spPr/>
        <p:txBody>
          <a:bodyPr/>
          <a:lstStyle/>
          <a:p>
            <a:r>
              <a:rPr lang="en-US" dirty="0"/>
              <a:t>Queue enqueue() operation pictorially</a:t>
            </a:r>
          </a:p>
        </p:txBody>
      </p:sp>
      <p:sp>
        <p:nvSpPr>
          <p:cNvPr id="5" name="Slide Number Placeholder 4">
            <a:extLst>
              <a:ext uri="{FF2B5EF4-FFF2-40B4-BE49-F238E27FC236}">
                <a16:creationId xmlns:a16="http://schemas.microsoft.com/office/drawing/2014/main" id="{B1BB9106-6F8E-449C-808A-0197712CAF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a:t>
            </a:fld>
            <a:endParaRPr lang="en-US"/>
          </a:p>
        </p:txBody>
      </p:sp>
      <p:pic>
        <p:nvPicPr>
          <p:cNvPr id="6" name="Picture 5">
            <a:extLst>
              <a:ext uri="{FF2B5EF4-FFF2-40B4-BE49-F238E27FC236}">
                <a16:creationId xmlns:a16="http://schemas.microsoft.com/office/drawing/2014/main" id="{448BA9F4-8D8C-44B3-AF31-4AAE132F9926}"/>
              </a:ext>
            </a:extLst>
          </p:cNvPr>
          <p:cNvPicPr>
            <a:picLocks noChangeAspect="1"/>
          </p:cNvPicPr>
          <p:nvPr/>
        </p:nvPicPr>
        <p:blipFill>
          <a:blip r:embed="rId2"/>
          <a:stretch>
            <a:fillRect/>
          </a:stretch>
        </p:blipFill>
        <p:spPr>
          <a:xfrm>
            <a:off x="1523874" y="853715"/>
            <a:ext cx="6096251" cy="3436069"/>
          </a:xfrm>
          <a:prstGeom prst="rect">
            <a:avLst/>
          </a:prstGeom>
        </p:spPr>
      </p:pic>
    </p:spTree>
    <p:extLst>
      <p:ext uri="{BB962C8B-B14F-4D97-AF65-F5344CB8AC3E}">
        <p14:creationId xmlns:p14="http://schemas.microsoft.com/office/powerpoint/2010/main" val="372108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5B4-117E-4394-9311-94BF2BD5F893}"/>
              </a:ext>
            </a:extLst>
          </p:cNvPr>
          <p:cNvSpPr>
            <a:spLocks noGrp="1"/>
          </p:cNvSpPr>
          <p:nvPr>
            <p:ph type="title"/>
          </p:nvPr>
        </p:nvSpPr>
        <p:spPr/>
        <p:txBody>
          <a:bodyPr/>
          <a:lstStyle/>
          <a:p>
            <a:r>
              <a:rPr lang="en-US" dirty="0"/>
              <a:t>Queue operations</a:t>
            </a:r>
          </a:p>
        </p:txBody>
      </p:sp>
      <p:sp>
        <p:nvSpPr>
          <p:cNvPr id="3" name="Text Placeholder 2">
            <a:extLst>
              <a:ext uri="{FF2B5EF4-FFF2-40B4-BE49-F238E27FC236}">
                <a16:creationId xmlns:a16="http://schemas.microsoft.com/office/drawing/2014/main" id="{04056B03-E4FB-43EC-879E-749630DF83E8}"/>
              </a:ext>
            </a:extLst>
          </p:cNvPr>
          <p:cNvSpPr>
            <a:spLocks noGrp="1"/>
          </p:cNvSpPr>
          <p:nvPr>
            <p:ph type="body" idx="1"/>
          </p:nvPr>
        </p:nvSpPr>
        <p:spPr>
          <a:xfrm>
            <a:off x="628650" y="1209708"/>
            <a:ext cx="7886700" cy="3234562"/>
          </a:xfrm>
        </p:spPr>
        <p:txBody>
          <a:bodyPr/>
          <a:lstStyle/>
          <a:p>
            <a:r>
              <a:rPr lang="en-US" dirty="0">
                <a:latin typeface="+mj-lt"/>
              </a:rPr>
              <a:t>Accessing data from the queue is a process of two tasks – access the data where </a:t>
            </a:r>
            <a:r>
              <a:rPr lang="en-US" b="1" dirty="0">
                <a:latin typeface="+mj-lt"/>
              </a:rPr>
              <a:t>front</a:t>
            </a:r>
            <a:r>
              <a:rPr lang="en-US" dirty="0">
                <a:latin typeface="+mj-lt"/>
              </a:rPr>
              <a:t> is pointing and remove the data after access. The following steps are taken to perform </a:t>
            </a:r>
            <a:r>
              <a:rPr lang="en-US" b="1" dirty="0">
                <a:latin typeface="+mj-lt"/>
              </a:rPr>
              <a:t>dequeue</a:t>
            </a:r>
            <a:r>
              <a:rPr lang="en-US" dirty="0">
                <a:latin typeface="+mj-lt"/>
              </a:rPr>
              <a:t> operation:</a:t>
            </a:r>
          </a:p>
          <a:p>
            <a:r>
              <a:rPr lang="en-US" b="1" dirty="0">
                <a:latin typeface="+mj-lt"/>
              </a:rPr>
              <a:t>Step 1</a:t>
            </a:r>
            <a:r>
              <a:rPr lang="en-US" dirty="0">
                <a:latin typeface="+mj-lt"/>
              </a:rPr>
              <a:t> – Check if the queue is empty</a:t>
            </a:r>
          </a:p>
          <a:p>
            <a:r>
              <a:rPr lang="en-US" b="1" dirty="0">
                <a:latin typeface="+mj-lt"/>
              </a:rPr>
              <a:t>Step 2</a:t>
            </a:r>
            <a:r>
              <a:rPr lang="en-US" dirty="0">
                <a:latin typeface="+mj-lt"/>
              </a:rPr>
              <a:t> – If the queue is empty, produce underflow error and exit</a:t>
            </a:r>
          </a:p>
          <a:p>
            <a:r>
              <a:rPr lang="en-US" b="1" dirty="0">
                <a:latin typeface="+mj-lt"/>
              </a:rPr>
              <a:t>Step 3</a:t>
            </a:r>
            <a:r>
              <a:rPr lang="en-US" dirty="0">
                <a:latin typeface="+mj-lt"/>
              </a:rPr>
              <a:t> – If the queue is not empty, access the data where </a:t>
            </a:r>
            <a:r>
              <a:rPr lang="en-US" b="1" dirty="0">
                <a:latin typeface="+mj-lt"/>
              </a:rPr>
              <a:t>front</a:t>
            </a:r>
            <a:r>
              <a:rPr lang="en-US" dirty="0">
                <a:latin typeface="+mj-lt"/>
              </a:rPr>
              <a:t> is pointing </a:t>
            </a:r>
          </a:p>
          <a:p>
            <a:r>
              <a:rPr lang="en-US" b="1" dirty="0">
                <a:latin typeface="+mj-lt"/>
              </a:rPr>
              <a:t>Step 4</a:t>
            </a:r>
            <a:r>
              <a:rPr lang="en-US" dirty="0">
                <a:latin typeface="+mj-lt"/>
              </a:rPr>
              <a:t> – Increment </a:t>
            </a:r>
            <a:r>
              <a:rPr lang="en-US" b="1" dirty="0">
                <a:latin typeface="+mj-lt"/>
              </a:rPr>
              <a:t>front</a:t>
            </a:r>
            <a:r>
              <a:rPr lang="en-US" dirty="0">
                <a:latin typeface="+mj-lt"/>
              </a:rPr>
              <a:t> pointer to point to the next available data element</a:t>
            </a:r>
          </a:p>
          <a:p>
            <a:r>
              <a:rPr lang="en-US" b="1" dirty="0">
                <a:latin typeface="+mj-lt"/>
              </a:rPr>
              <a:t>Step 5</a:t>
            </a:r>
            <a:r>
              <a:rPr lang="en-US" dirty="0">
                <a:latin typeface="+mj-lt"/>
              </a:rPr>
              <a:t> – Return gracefully with success</a:t>
            </a:r>
          </a:p>
        </p:txBody>
      </p:sp>
      <p:sp>
        <p:nvSpPr>
          <p:cNvPr id="4" name="Text Placeholder 3">
            <a:extLst>
              <a:ext uri="{FF2B5EF4-FFF2-40B4-BE49-F238E27FC236}">
                <a16:creationId xmlns:a16="http://schemas.microsoft.com/office/drawing/2014/main" id="{75A0884A-3951-4B8B-92C5-52CA956972B0}"/>
              </a:ext>
            </a:extLst>
          </p:cNvPr>
          <p:cNvSpPr>
            <a:spLocks noGrp="1"/>
          </p:cNvSpPr>
          <p:nvPr>
            <p:ph type="body" idx="2"/>
          </p:nvPr>
        </p:nvSpPr>
        <p:spPr>
          <a:xfrm>
            <a:off x="628650" y="699230"/>
            <a:ext cx="7886700" cy="415002"/>
          </a:xfrm>
        </p:spPr>
        <p:txBody>
          <a:bodyPr/>
          <a:lstStyle/>
          <a:p>
            <a:r>
              <a:rPr lang="en-US" dirty="0"/>
              <a:t>The dequeue operation</a:t>
            </a:r>
          </a:p>
        </p:txBody>
      </p:sp>
      <p:sp>
        <p:nvSpPr>
          <p:cNvPr id="5" name="Slide Number Placeholder 4">
            <a:extLst>
              <a:ext uri="{FF2B5EF4-FFF2-40B4-BE49-F238E27FC236}">
                <a16:creationId xmlns:a16="http://schemas.microsoft.com/office/drawing/2014/main"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420113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73CA-0C06-4130-B649-326C1488861B}"/>
              </a:ext>
            </a:extLst>
          </p:cNvPr>
          <p:cNvSpPr>
            <a:spLocks noGrp="1"/>
          </p:cNvSpPr>
          <p:nvPr>
            <p:ph type="title"/>
          </p:nvPr>
        </p:nvSpPr>
        <p:spPr/>
        <p:txBody>
          <a:bodyPr/>
          <a:lstStyle/>
          <a:p>
            <a:r>
              <a:rPr lang="en-US" dirty="0"/>
              <a:t>Queue dequeue() operation pictorially</a:t>
            </a:r>
          </a:p>
        </p:txBody>
      </p:sp>
      <p:sp>
        <p:nvSpPr>
          <p:cNvPr id="5" name="Slide Number Placeholder 4">
            <a:extLst>
              <a:ext uri="{FF2B5EF4-FFF2-40B4-BE49-F238E27FC236}">
                <a16:creationId xmlns:a16="http://schemas.microsoft.com/office/drawing/2014/main" id="{B1BB9106-6F8E-449C-808A-0197712CAF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pic>
        <p:nvPicPr>
          <p:cNvPr id="4" name="Picture 3">
            <a:extLst>
              <a:ext uri="{FF2B5EF4-FFF2-40B4-BE49-F238E27FC236}">
                <a16:creationId xmlns:a16="http://schemas.microsoft.com/office/drawing/2014/main" id="{28067C89-E7DB-4889-BA59-EF8BA93B4EC8}"/>
              </a:ext>
            </a:extLst>
          </p:cNvPr>
          <p:cNvPicPr>
            <a:picLocks noChangeAspect="1"/>
          </p:cNvPicPr>
          <p:nvPr/>
        </p:nvPicPr>
        <p:blipFill>
          <a:blip r:embed="rId2"/>
          <a:stretch>
            <a:fillRect/>
          </a:stretch>
        </p:blipFill>
        <p:spPr>
          <a:xfrm>
            <a:off x="1826943" y="844859"/>
            <a:ext cx="5490114" cy="3453781"/>
          </a:xfrm>
          <a:prstGeom prst="rect">
            <a:avLst/>
          </a:prstGeom>
        </p:spPr>
      </p:pic>
    </p:spTree>
    <p:extLst>
      <p:ext uri="{BB962C8B-B14F-4D97-AF65-F5344CB8AC3E}">
        <p14:creationId xmlns:p14="http://schemas.microsoft.com/office/powerpoint/2010/main" val="1999185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is a </a:t>
            </a:r>
            <a:r>
              <a:rPr lang="en-US" dirty="0" err="1"/>
              <a:t>Hashmap</a:t>
            </a:r>
            <a:r>
              <a:rPr lang="en-US" dirty="0"/>
              <a:t>?</a:t>
            </a:r>
            <a:endParaRPr dirty="0"/>
          </a:p>
        </p:txBody>
      </p:sp>
      <p:sp>
        <p:nvSpPr>
          <p:cNvPr id="135" name="Google Shape;135;p19"/>
          <p:cNvSpPr txBox="1">
            <a:spLocks noGrp="1"/>
          </p:cNvSpPr>
          <p:nvPr>
            <p:ph type="body" idx="1"/>
          </p:nvPr>
        </p:nvSpPr>
        <p:spPr>
          <a:xfrm>
            <a:off x="628650" y="1369219"/>
            <a:ext cx="7886700" cy="2224586"/>
          </a:xfrm>
          <a:prstGeom prst="rect">
            <a:avLst/>
          </a:prstGeom>
          <a:noFill/>
          <a:ln>
            <a:noFill/>
          </a:ln>
        </p:spPr>
        <p:txBody>
          <a:bodyPr spcFirstLastPara="1" wrap="square" lIns="91425" tIns="45700" rIns="91425" bIns="45700" anchor="t" anchorCtr="0">
            <a:noAutofit/>
          </a:bodyPr>
          <a:lstStyle/>
          <a:p>
            <a:pPr algn="just"/>
            <a:r>
              <a:rPr lang="en-US" b="0" i="0" dirty="0">
                <a:solidFill>
                  <a:srgbClr val="000000"/>
                </a:solidFill>
                <a:effectLst/>
                <a:latin typeface="+mj-lt"/>
              </a:rPr>
              <a:t>A </a:t>
            </a:r>
            <a:r>
              <a:rPr lang="en-US" b="0" i="0" dirty="0" err="1">
                <a:solidFill>
                  <a:srgbClr val="000000"/>
                </a:solidFill>
                <a:effectLst/>
                <a:latin typeface="+mj-lt"/>
              </a:rPr>
              <a:t>Hashmap</a:t>
            </a:r>
            <a:r>
              <a:rPr lang="en-US" b="0" i="0" dirty="0">
                <a:solidFill>
                  <a:srgbClr val="000000"/>
                </a:solidFill>
                <a:effectLst/>
                <a:latin typeface="+mj-lt"/>
              </a:rPr>
              <a:t> is a data structure which stores data in an associative manner. In a </a:t>
            </a:r>
            <a:r>
              <a:rPr lang="en-US" b="0" i="0" dirty="0" err="1">
                <a:solidFill>
                  <a:srgbClr val="000000"/>
                </a:solidFill>
                <a:effectLst/>
                <a:latin typeface="+mj-lt"/>
              </a:rPr>
              <a:t>hashmap</a:t>
            </a:r>
            <a:r>
              <a:rPr lang="en-US" b="0" i="0" dirty="0">
                <a:solidFill>
                  <a:srgbClr val="000000"/>
                </a:solidFill>
                <a:effectLst/>
                <a:latin typeface="+mj-lt"/>
              </a:rPr>
              <a:t>, data is stored in an array format, where each data value has its own unique index value. Access of data becomes very fast if we know the index of the desired data.</a:t>
            </a:r>
          </a:p>
          <a:p>
            <a:pPr algn="just"/>
            <a:r>
              <a:rPr lang="en-US" b="0" i="0" dirty="0">
                <a:solidFill>
                  <a:srgbClr val="000000"/>
                </a:solidFill>
                <a:effectLst/>
                <a:latin typeface="+mj-lt"/>
              </a:rPr>
              <a:t>Thus, it becomes a data structure in which insertion and search operations are very fast irrespective of the size of the data. </a:t>
            </a:r>
            <a:r>
              <a:rPr lang="en-US" dirty="0">
                <a:solidFill>
                  <a:srgbClr val="000000"/>
                </a:solidFill>
                <a:latin typeface="+mj-lt"/>
              </a:rPr>
              <a:t>A </a:t>
            </a:r>
            <a:r>
              <a:rPr lang="en-US" dirty="0" err="1">
                <a:solidFill>
                  <a:srgbClr val="000000"/>
                </a:solidFill>
                <a:latin typeface="+mj-lt"/>
              </a:rPr>
              <a:t>hashmap</a:t>
            </a:r>
            <a:r>
              <a:rPr lang="en-US" b="0" i="0" dirty="0">
                <a:solidFill>
                  <a:srgbClr val="000000"/>
                </a:solidFill>
                <a:effectLst/>
                <a:latin typeface="+mj-lt"/>
              </a:rPr>
              <a:t> uses an array as a storage medium and uses hash technique to generate an index where an element is to be inserted or is to be located from.</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066504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5B4-117E-4394-9311-94BF2BD5F893}"/>
              </a:ext>
            </a:extLst>
          </p:cNvPr>
          <p:cNvSpPr>
            <a:spLocks noGrp="1"/>
          </p:cNvSpPr>
          <p:nvPr>
            <p:ph type="title"/>
          </p:nvPr>
        </p:nvSpPr>
        <p:spPr/>
        <p:txBody>
          <a:bodyPr/>
          <a:lstStyle/>
          <a:p>
            <a:r>
              <a:rPr lang="en-US" dirty="0"/>
              <a:t>Applications of the Queue ADT</a:t>
            </a:r>
          </a:p>
        </p:txBody>
      </p:sp>
      <p:sp>
        <p:nvSpPr>
          <p:cNvPr id="3" name="Text Placeholder 2">
            <a:extLst>
              <a:ext uri="{FF2B5EF4-FFF2-40B4-BE49-F238E27FC236}">
                <a16:creationId xmlns:a16="http://schemas.microsoft.com/office/drawing/2014/main" id="{04056B03-E4FB-43EC-879E-749630DF83E8}"/>
              </a:ext>
            </a:extLst>
          </p:cNvPr>
          <p:cNvSpPr>
            <a:spLocks noGrp="1"/>
          </p:cNvSpPr>
          <p:nvPr>
            <p:ph type="body" idx="1"/>
          </p:nvPr>
        </p:nvSpPr>
        <p:spPr>
          <a:xfrm>
            <a:off x="628650" y="1123443"/>
            <a:ext cx="7886700" cy="3516656"/>
          </a:xfrm>
        </p:spPr>
        <p:txBody>
          <a:bodyPr/>
          <a:lstStyle/>
          <a:p>
            <a:r>
              <a:rPr lang="en-US" dirty="0">
                <a:latin typeface="+mj-lt"/>
              </a:rPr>
              <a:t>The queue is a first in, first out (FIFO) data structure. The developer can use Queue in the following use cases:</a:t>
            </a:r>
          </a:p>
          <a:p>
            <a:pPr marL="114300" indent="0">
              <a:buNone/>
            </a:pPr>
            <a:endParaRPr lang="en-US" dirty="0">
              <a:latin typeface="+mj-lt"/>
            </a:endParaRPr>
          </a:p>
          <a:p>
            <a:r>
              <a:rPr lang="en-US" dirty="0">
                <a:latin typeface="+mj-lt"/>
              </a:rPr>
              <a:t>When you need an order</a:t>
            </a:r>
          </a:p>
          <a:p>
            <a:r>
              <a:rPr lang="en-US" dirty="0">
                <a:latin typeface="+mj-lt"/>
              </a:rPr>
              <a:t>When you want data processed in First In First Out order</a:t>
            </a:r>
          </a:p>
          <a:p>
            <a:r>
              <a:rPr lang="en-US" dirty="0">
                <a:latin typeface="+mj-lt"/>
              </a:rPr>
              <a:t>If the developer wants to add or remove both ends, they can use the queue or a double-ended queue</a:t>
            </a:r>
          </a:p>
        </p:txBody>
      </p:sp>
      <p:sp>
        <p:nvSpPr>
          <p:cNvPr id="4" name="Text Placeholder 3">
            <a:extLst>
              <a:ext uri="{FF2B5EF4-FFF2-40B4-BE49-F238E27FC236}">
                <a16:creationId xmlns:a16="http://schemas.microsoft.com/office/drawing/2014/main" id="{75A0884A-3951-4B8B-92C5-52CA956972B0}"/>
              </a:ext>
            </a:extLst>
          </p:cNvPr>
          <p:cNvSpPr>
            <a:spLocks noGrp="1"/>
          </p:cNvSpPr>
          <p:nvPr>
            <p:ph type="body" idx="2"/>
          </p:nvPr>
        </p:nvSpPr>
        <p:spPr>
          <a:xfrm>
            <a:off x="628650" y="699230"/>
            <a:ext cx="7886700" cy="267632"/>
          </a:xfrm>
        </p:spPr>
        <p:txBody>
          <a:bodyPr/>
          <a:lstStyle/>
          <a:p>
            <a:r>
              <a:rPr lang="en-US" dirty="0"/>
              <a:t>Why should we care?</a:t>
            </a:r>
          </a:p>
        </p:txBody>
      </p:sp>
      <p:sp>
        <p:nvSpPr>
          <p:cNvPr id="5" name="Slide Number Placeholder 4">
            <a:extLst>
              <a:ext uri="{FF2B5EF4-FFF2-40B4-BE49-F238E27FC236}">
                <a16:creationId xmlns:a16="http://schemas.microsoft.com/office/drawing/2014/main"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54051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0731-950E-473A-BE11-010CABCEB326}"/>
              </a:ext>
            </a:extLst>
          </p:cNvPr>
          <p:cNvSpPr>
            <a:spLocks noGrp="1"/>
          </p:cNvSpPr>
          <p:nvPr>
            <p:ph type="title"/>
          </p:nvPr>
        </p:nvSpPr>
        <p:spPr/>
        <p:txBody>
          <a:bodyPr/>
          <a:lstStyle/>
          <a:p>
            <a:pPr algn="ctr"/>
            <a:r>
              <a:rPr lang="en-US" dirty="0"/>
              <a:t>PRACTICAL SESSION…</a:t>
            </a:r>
          </a:p>
        </p:txBody>
      </p:sp>
      <p:sp>
        <p:nvSpPr>
          <p:cNvPr id="5" name="Slide Number Placeholder 4">
            <a:extLst>
              <a:ext uri="{FF2B5EF4-FFF2-40B4-BE49-F238E27FC236}">
                <a16:creationId xmlns:a16="http://schemas.microsoft.com/office/drawing/2014/main" id="{1FF41182-9BD3-4C04-BF4B-FBD0670DFE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410195C8-B31A-42CD-AACE-6DE97E39A7BD}"/>
              </a:ext>
            </a:extLst>
          </p:cNvPr>
          <p:cNvPicPr>
            <a:picLocks noChangeAspect="1"/>
          </p:cNvPicPr>
          <p:nvPr/>
        </p:nvPicPr>
        <p:blipFill rotWithShape="1">
          <a:blip r:embed="rId2"/>
          <a:srcRect l="-1" r="159" b="11111"/>
          <a:stretch/>
        </p:blipFill>
        <p:spPr>
          <a:xfrm>
            <a:off x="1905354" y="832138"/>
            <a:ext cx="5333291" cy="3703674"/>
          </a:xfrm>
          <a:prstGeom prst="rect">
            <a:avLst/>
          </a:prstGeom>
        </p:spPr>
      </p:pic>
    </p:spTree>
    <p:extLst>
      <p:ext uri="{BB962C8B-B14F-4D97-AF65-F5344CB8AC3E}">
        <p14:creationId xmlns:p14="http://schemas.microsoft.com/office/powerpoint/2010/main" val="5871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F41182-9BD3-4C04-BF4B-FBD0670DFE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22</a:t>
            </a:fld>
            <a:endParaRPr lang="en-US"/>
          </a:p>
        </p:txBody>
      </p:sp>
      <p:sp>
        <p:nvSpPr>
          <p:cNvPr id="6" name="TextBox 5">
            <a:extLst>
              <a:ext uri="{FF2B5EF4-FFF2-40B4-BE49-F238E27FC236}">
                <a16:creationId xmlns:a16="http://schemas.microsoft.com/office/drawing/2014/main" id="{1697CE4F-2A64-4D39-8E3D-B48F015223DA}"/>
              </a:ext>
            </a:extLst>
          </p:cNvPr>
          <p:cNvSpPr txBox="1"/>
          <p:nvPr/>
        </p:nvSpPr>
        <p:spPr>
          <a:xfrm>
            <a:off x="1382233" y="2248584"/>
            <a:ext cx="2317898" cy="646331"/>
          </a:xfrm>
          <a:prstGeom prst="rect">
            <a:avLst/>
          </a:prstGeom>
          <a:noFill/>
        </p:spPr>
        <p:txBody>
          <a:bodyPr wrap="square" rtlCol="0">
            <a:spAutoFit/>
          </a:bodyPr>
          <a:lstStyle/>
          <a:p>
            <a:r>
              <a:rPr lang="en-US" sz="3600" b="1" dirty="0">
                <a:solidFill>
                  <a:srgbClr val="0066A1"/>
                </a:solidFill>
                <a:latin typeface="Calibri" panose="020F0502020204030204" pitchFamily="34" charset="0"/>
                <a:cs typeface="Calibri" panose="020F0502020204030204" pitchFamily="34" charset="0"/>
              </a:rPr>
              <a:t>Questions?</a:t>
            </a:r>
          </a:p>
        </p:txBody>
      </p:sp>
      <p:sp>
        <p:nvSpPr>
          <p:cNvPr id="8" name="Oval 7">
            <a:extLst>
              <a:ext uri="{FF2B5EF4-FFF2-40B4-BE49-F238E27FC236}">
                <a16:creationId xmlns:a16="http://schemas.microsoft.com/office/drawing/2014/main" id="{C4DBA20C-D01D-4389-BA1E-2A7EE45B9523}"/>
              </a:ext>
            </a:extLst>
          </p:cNvPr>
          <p:cNvSpPr/>
          <p:nvPr/>
        </p:nvSpPr>
        <p:spPr>
          <a:xfrm>
            <a:off x="4392734" y="685182"/>
            <a:ext cx="3369033" cy="3773136"/>
          </a:xfrm>
          <a:prstGeom prst="ellipse">
            <a:avLst/>
          </a:prstGeom>
          <a:blipFill dpi="0" rotWithShape="1">
            <a:blip r:embed="rId2"/>
            <a:srcRect/>
            <a:stretch>
              <a:fillRect t="-9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501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0363" y="1120691"/>
            <a:ext cx="6244068" cy="52298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970"/>
              <a:buFont typeface="Calibri"/>
              <a:buNone/>
            </a:pPr>
            <a:r>
              <a:rPr lang="en-US" dirty="0"/>
              <a:t>Thank you!</a:t>
            </a:r>
            <a:endParaRPr dirty="0"/>
          </a:p>
        </p:txBody>
      </p:sp>
      <p:sp>
        <p:nvSpPr>
          <p:cNvPr id="128" name="Google Shape;128;p18"/>
          <p:cNvSpPr txBox="1">
            <a:spLocks noGrp="1"/>
          </p:cNvSpPr>
          <p:nvPr>
            <p:ph type="subTitle" idx="1"/>
          </p:nvPr>
        </p:nvSpPr>
        <p:spPr>
          <a:xfrm>
            <a:off x="1430362" y="1712731"/>
            <a:ext cx="1642447" cy="3393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100"/>
              <a:buNone/>
            </a:pPr>
            <a:r>
              <a:rPr lang="en-US" dirty="0"/>
              <a:t>Let’s connect</a:t>
            </a:r>
            <a:endParaRPr dirty="0"/>
          </a:p>
        </p:txBody>
      </p:sp>
      <p:sp>
        <p:nvSpPr>
          <p:cNvPr id="129" name="Google Shape;129;p18"/>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23</a:t>
            </a:fld>
            <a:endParaRPr/>
          </a:p>
        </p:txBody>
      </p:sp>
      <p:pic>
        <p:nvPicPr>
          <p:cNvPr id="3" name="Graphic 2">
            <a:hlinkClick r:id="rId3"/>
            <a:extLst>
              <a:ext uri="{FF2B5EF4-FFF2-40B4-BE49-F238E27FC236}">
                <a16:creationId xmlns:a16="http://schemas.microsoft.com/office/drawing/2014/main" id="{6761F0F0-162D-4BE4-92AF-0D70ECDA3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746" y="2922235"/>
            <a:ext cx="228600" cy="228600"/>
          </a:xfrm>
          <a:prstGeom prst="rect">
            <a:avLst/>
          </a:prstGeom>
        </p:spPr>
      </p:pic>
      <p:pic>
        <p:nvPicPr>
          <p:cNvPr id="5" name="Graphic 4">
            <a:hlinkClick r:id="rId6"/>
            <a:extLst>
              <a:ext uri="{FF2B5EF4-FFF2-40B4-BE49-F238E27FC236}">
                <a16:creationId xmlns:a16="http://schemas.microsoft.com/office/drawing/2014/main" id="{4E4E02C2-F397-4218-BF4E-E3EB9B91FB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5408" y="2447370"/>
            <a:ext cx="228600" cy="228600"/>
          </a:xfrm>
          <a:prstGeom prst="rect">
            <a:avLst/>
          </a:prstGeom>
        </p:spPr>
      </p:pic>
      <p:pic>
        <p:nvPicPr>
          <p:cNvPr id="7" name="Graphic 6">
            <a:hlinkClick r:id="rId9"/>
            <a:extLst>
              <a:ext uri="{FF2B5EF4-FFF2-40B4-BE49-F238E27FC236}">
                <a16:creationId xmlns:a16="http://schemas.microsoft.com/office/drawing/2014/main" id="{F0D271A6-DD99-41B0-979E-9763B48DF8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3746" y="3366531"/>
            <a:ext cx="228600" cy="228600"/>
          </a:xfrm>
          <a:prstGeom prst="rect">
            <a:avLst/>
          </a:prstGeom>
        </p:spPr>
      </p:pic>
      <p:sp>
        <p:nvSpPr>
          <p:cNvPr id="9" name="TextBox 8">
            <a:extLst>
              <a:ext uri="{FF2B5EF4-FFF2-40B4-BE49-F238E27FC236}">
                <a16:creationId xmlns:a16="http://schemas.microsoft.com/office/drawing/2014/main" id="{4CF4DC01-6EC7-499F-9495-2CCC0763EDF4}"/>
              </a:ext>
            </a:extLst>
          </p:cNvPr>
          <p:cNvSpPr txBox="1"/>
          <p:nvPr/>
        </p:nvSpPr>
        <p:spPr>
          <a:xfrm>
            <a:off x="2030819" y="2401530"/>
            <a:ext cx="2542684" cy="307777"/>
          </a:xfrm>
          <a:prstGeom prst="rect">
            <a:avLst/>
          </a:prstGeom>
          <a:noFill/>
        </p:spPr>
        <p:txBody>
          <a:bodyPr wrap="none" rtlCol="0">
            <a:spAutoFit/>
          </a:bodyPr>
          <a:lstStyle/>
          <a:p>
            <a:r>
              <a:rPr lang="en-US" dirty="0">
                <a:hlinkClick r:id="rId6"/>
              </a:rPr>
              <a:t>https://twitter.com/starlingvibe</a:t>
            </a:r>
            <a:endParaRPr lang="en-US" dirty="0"/>
          </a:p>
        </p:txBody>
      </p:sp>
      <p:sp>
        <p:nvSpPr>
          <p:cNvPr id="13" name="TextBox 12">
            <a:extLst>
              <a:ext uri="{FF2B5EF4-FFF2-40B4-BE49-F238E27FC236}">
                <a16:creationId xmlns:a16="http://schemas.microsoft.com/office/drawing/2014/main" id="{F0B5AB30-62B4-45F6-AE6B-B18565CEE102}"/>
              </a:ext>
            </a:extLst>
          </p:cNvPr>
          <p:cNvSpPr txBox="1"/>
          <p:nvPr/>
        </p:nvSpPr>
        <p:spPr>
          <a:xfrm>
            <a:off x="2030819" y="2882646"/>
            <a:ext cx="3268844" cy="307777"/>
          </a:xfrm>
          <a:prstGeom prst="rect">
            <a:avLst/>
          </a:prstGeom>
          <a:noFill/>
        </p:spPr>
        <p:txBody>
          <a:bodyPr wrap="none" rtlCol="0">
            <a:spAutoFit/>
          </a:bodyPr>
          <a:lstStyle/>
          <a:p>
            <a:r>
              <a:rPr lang="en-US" dirty="0">
                <a:hlinkClick r:id="rId3"/>
              </a:rPr>
              <a:t>https://linkedin.com/in/chideraanichebe</a:t>
            </a:r>
            <a:endParaRPr lang="en-US" dirty="0"/>
          </a:p>
        </p:txBody>
      </p:sp>
      <p:sp>
        <p:nvSpPr>
          <p:cNvPr id="14" name="TextBox 13">
            <a:extLst>
              <a:ext uri="{FF2B5EF4-FFF2-40B4-BE49-F238E27FC236}">
                <a16:creationId xmlns:a16="http://schemas.microsoft.com/office/drawing/2014/main" id="{AE319EAF-23D1-4FAB-A62D-3BA4FEF7AB98}"/>
              </a:ext>
            </a:extLst>
          </p:cNvPr>
          <p:cNvSpPr txBox="1"/>
          <p:nvPr/>
        </p:nvSpPr>
        <p:spPr>
          <a:xfrm>
            <a:off x="2030819" y="3326942"/>
            <a:ext cx="2642070" cy="307777"/>
          </a:xfrm>
          <a:prstGeom prst="rect">
            <a:avLst/>
          </a:prstGeom>
          <a:noFill/>
        </p:spPr>
        <p:txBody>
          <a:bodyPr wrap="none" rtlCol="0">
            <a:spAutoFit/>
          </a:bodyPr>
          <a:lstStyle/>
          <a:p>
            <a:r>
              <a:rPr lang="en-US" dirty="0">
                <a:hlinkClick r:id="rId9"/>
              </a:rPr>
              <a:t>https://github.com/starlingvibes</a:t>
            </a:r>
            <a:endParaRPr lang="en-US" dirty="0"/>
          </a:p>
        </p:txBody>
      </p:sp>
      <p:sp>
        <p:nvSpPr>
          <p:cNvPr id="10" name="Oval 9">
            <a:extLst>
              <a:ext uri="{FF2B5EF4-FFF2-40B4-BE49-F238E27FC236}">
                <a16:creationId xmlns:a16="http://schemas.microsoft.com/office/drawing/2014/main" id="{84D71194-6D08-4CC1-964F-A4A2617C84E6}"/>
              </a:ext>
            </a:extLst>
          </p:cNvPr>
          <p:cNvSpPr/>
          <p:nvPr/>
        </p:nvSpPr>
        <p:spPr>
          <a:xfrm>
            <a:off x="5788881" y="1386220"/>
            <a:ext cx="2371060" cy="2371060"/>
          </a:xfrm>
          <a:prstGeom prst="ellipse">
            <a:avLst/>
          </a:prstGeom>
          <a:blipFill dpi="0" rotWithShape="1">
            <a:blip r:embed="rId12"/>
            <a:srcRect/>
            <a:stretch>
              <a:fillRect t="1000" b="-6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is hashing?</a:t>
            </a:r>
            <a:endParaRPr dirty="0"/>
          </a:p>
        </p:txBody>
      </p:sp>
      <p:sp>
        <p:nvSpPr>
          <p:cNvPr id="135" name="Google Shape;135;p19"/>
          <p:cNvSpPr txBox="1">
            <a:spLocks noGrp="1"/>
          </p:cNvSpPr>
          <p:nvPr>
            <p:ph type="body" idx="1"/>
          </p:nvPr>
        </p:nvSpPr>
        <p:spPr>
          <a:xfrm>
            <a:off x="628650" y="1018344"/>
            <a:ext cx="7886700" cy="1278288"/>
          </a:xfrm>
          <a:prstGeom prst="rect">
            <a:avLst/>
          </a:prstGeom>
          <a:noFill/>
          <a:ln>
            <a:noFill/>
          </a:ln>
        </p:spPr>
        <p:txBody>
          <a:bodyPr spcFirstLastPara="1" wrap="square" lIns="91425" tIns="45700" rIns="91425" bIns="45700" anchor="t" anchorCtr="0">
            <a:noAutofit/>
          </a:bodyPr>
          <a:lstStyle/>
          <a:p>
            <a:pPr algn="just"/>
            <a:r>
              <a:rPr lang="en-US" b="0" i="0" dirty="0">
                <a:solidFill>
                  <a:srgbClr val="000000"/>
                </a:solidFill>
                <a:effectLst/>
                <a:latin typeface="+mj-lt"/>
              </a:rPr>
              <a:t>Hashing is a technique to convert a range of key values into a range of indexes of an array. </a:t>
            </a:r>
          </a:p>
          <a:p>
            <a:pPr algn="just"/>
            <a:r>
              <a:rPr lang="en-US" b="0" i="0" dirty="0">
                <a:solidFill>
                  <a:schemeClr val="tx1"/>
                </a:solidFill>
                <a:effectLst/>
                <a:latin typeface="Arial" panose="020B0604020202020204" pitchFamily="34" charset="0"/>
              </a:rPr>
              <a:t>Hashing is an example of a </a:t>
            </a:r>
            <a:r>
              <a:rPr lang="en-US" b="1" i="0" u="none" strike="noStrike" dirty="0">
                <a:solidFill>
                  <a:schemeClr val="tx1"/>
                </a:solidFill>
                <a:effectLst/>
                <a:latin typeface="Arial" panose="020B0604020202020204" pitchFamily="34" charset="0"/>
              </a:rPr>
              <a:t>space-time tradeoff</a:t>
            </a:r>
            <a:r>
              <a:rPr lang="en-US" b="0" i="0" dirty="0">
                <a:solidFill>
                  <a:schemeClr val="tx1"/>
                </a:solidFill>
                <a:effectLst/>
                <a:latin typeface="Arial" panose="020B0604020202020204" pitchFamily="34" charset="0"/>
              </a:rPr>
              <a:t>. If </a:t>
            </a:r>
            <a:r>
              <a:rPr lang="en-US" b="0" i="0" u="none" strike="noStrike" dirty="0">
                <a:solidFill>
                  <a:schemeClr val="tx1"/>
                </a:solidFill>
                <a:effectLst/>
                <a:latin typeface="Arial" panose="020B0604020202020204" pitchFamily="34" charset="0"/>
              </a:rPr>
              <a:t>memory</a:t>
            </a:r>
            <a:r>
              <a:rPr lang="en-US" b="0" i="0" dirty="0">
                <a:solidFill>
                  <a:schemeClr val="tx1"/>
                </a:solidFill>
                <a:effectLst/>
                <a:latin typeface="Arial" panose="020B0604020202020204" pitchFamily="34" charset="0"/>
              </a:rPr>
              <a:t> is infinite, the entire key can be used directly as an index to locate its value with a single memory access. On the other hand, if infinite time is available, values can be stored without regard for their keys, and a </a:t>
            </a:r>
            <a:r>
              <a:rPr lang="en-US" b="0" i="0" u="none" strike="noStrike" dirty="0">
                <a:solidFill>
                  <a:schemeClr val="tx1"/>
                </a:solidFill>
                <a:effectLst/>
                <a:latin typeface="Arial" panose="020B0604020202020204" pitchFamily="34" charset="0"/>
              </a:rPr>
              <a:t>binary search</a:t>
            </a:r>
            <a:r>
              <a:rPr lang="en-US" b="0" i="0" dirty="0">
                <a:solidFill>
                  <a:schemeClr val="tx1"/>
                </a:solidFill>
                <a:effectLst/>
                <a:latin typeface="Arial" panose="020B0604020202020204" pitchFamily="34" charset="0"/>
              </a:rPr>
              <a:t> or </a:t>
            </a:r>
            <a:r>
              <a:rPr lang="en-US" b="0" i="0" u="none" strike="noStrike" dirty="0">
                <a:solidFill>
                  <a:schemeClr val="tx1"/>
                </a:solidFill>
                <a:effectLst/>
                <a:latin typeface="Arial" panose="020B0604020202020204" pitchFamily="34" charset="0"/>
              </a:rPr>
              <a:t>linear search</a:t>
            </a:r>
            <a:r>
              <a:rPr lang="en-US" b="0" i="0" dirty="0">
                <a:solidFill>
                  <a:schemeClr val="tx1"/>
                </a:solidFill>
                <a:effectLst/>
                <a:latin typeface="Arial" panose="020B0604020202020204" pitchFamily="34" charset="0"/>
              </a:rPr>
              <a:t> can be used to retrieve the element</a:t>
            </a:r>
            <a:endParaRPr lang="en-US" b="0"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EBA47964-1EE9-4BEA-A874-3FA25C47C483}"/>
              </a:ext>
            </a:extLst>
          </p:cNvPr>
          <p:cNvPicPr>
            <a:picLocks noChangeAspect="1"/>
          </p:cNvPicPr>
          <p:nvPr/>
        </p:nvPicPr>
        <p:blipFill>
          <a:blip r:embed="rId3"/>
          <a:stretch>
            <a:fillRect/>
          </a:stretch>
        </p:blipFill>
        <p:spPr>
          <a:xfrm>
            <a:off x="1916520" y="2924396"/>
            <a:ext cx="5715000" cy="1581150"/>
          </a:xfrm>
          <a:prstGeom prst="rect">
            <a:avLst/>
          </a:prstGeom>
        </p:spPr>
      </p:pic>
    </p:spTree>
    <p:extLst>
      <p:ext uri="{BB962C8B-B14F-4D97-AF65-F5344CB8AC3E}">
        <p14:creationId xmlns:p14="http://schemas.microsoft.com/office/powerpoint/2010/main" val="392562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Basic operations of  a </a:t>
            </a:r>
            <a:r>
              <a:rPr lang="en-US" dirty="0" err="1"/>
              <a:t>hashmap</a:t>
            </a:r>
            <a:endParaRPr dirty="0"/>
          </a:p>
        </p:txBody>
      </p:sp>
      <p:sp>
        <p:nvSpPr>
          <p:cNvPr id="135" name="Google Shape;135;p19"/>
          <p:cNvSpPr txBox="1">
            <a:spLocks noGrp="1"/>
          </p:cNvSpPr>
          <p:nvPr>
            <p:ph type="body" idx="1"/>
          </p:nvPr>
        </p:nvSpPr>
        <p:spPr>
          <a:xfrm>
            <a:off x="628650" y="1018344"/>
            <a:ext cx="7886700" cy="1831182"/>
          </a:xfrm>
          <a:prstGeom prst="rect">
            <a:avLst/>
          </a:prstGeom>
          <a:noFill/>
          <a:ln>
            <a:noFill/>
          </a:ln>
        </p:spPr>
        <p:txBody>
          <a:bodyPr spcFirstLastPara="1" wrap="square" lIns="91425" tIns="45700" rIns="91425" bIns="45700" anchor="t" anchorCtr="0">
            <a:noAutofit/>
          </a:bodyPr>
          <a:lstStyle/>
          <a:p>
            <a:pPr algn="just"/>
            <a:r>
              <a:rPr lang="en-US" b="0" i="0" dirty="0">
                <a:solidFill>
                  <a:schemeClr val="tx1"/>
                </a:solidFill>
                <a:effectLst/>
                <a:latin typeface="+mj-lt"/>
              </a:rPr>
              <a:t>The following are the basic primary operations of a </a:t>
            </a:r>
            <a:r>
              <a:rPr lang="en-US" b="0" i="0" dirty="0" err="1">
                <a:solidFill>
                  <a:schemeClr val="tx1"/>
                </a:solidFill>
                <a:effectLst/>
                <a:latin typeface="+mj-lt"/>
              </a:rPr>
              <a:t>hashmap</a:t>
            </a:r>
            <a:r>
              <a:rPr lang="en-US" b="0" i="0" dirty="0">
                <a:solidFill>
                  <a:schemeClr val="tx1"/>
                </a:solidFill>
                <a:effectLst/>
                <a:latin typeface="+mj-lt"/>
              </a:rPr>
              <a:t>:</a:t>
            </a:r>
          </a:p>
          <a:p>
            <a:pPr algn="just"/>
            <a:r>
              <a:rPr lang="en-US" b="1" dirty="0">
                <a:solidFill>
                  <a:schemeClr val="tx1"/>
                </a:solidFill>
                <a:latin typeface="+mj-lt"/>
              </a:rPr>
              <a:t>Search</a:t>
            </a:r>
            <a:r>
              <a:rPr lang="en-US" dirty="0">
                <a:solidFill>
                  <a:schemeClr val="tx1"/>
                </a:solidFill>
                <a:latin typeface="+mj-lt"/>
              </a:rPr>
              <a:t> – Searches an element in a </a:t>
            </a:r>
            <a:r>
              <a:rPr lang="en-US" dirty="0" err="1">
                <a:solidFill>
                  <a:schemeClr val="tx1"/>
                </a:solidFill>
                <a:latin typeface="+mj-lt"/>
              </a:rPr>
              <a:t>hashmap</a:t>
            </a:r>
            <a:endParaRPr lang="en-US" dirty="0">
              <a:solidFill>
                <a:schemeClr val="tx1"/>
              </a:solidFill>
              <a:latin typeface="+mj-lt"/>
            </a:endParaRPr>
          </a:p>
          <a:p>
            <a:pPr algn="just"/>
            <a:r>
              <a:rPr lang="en-US" b="1" i="0" dirty="0">
                <a:solidFill>
                  <a:schemeClr val="tx1"/>
                </a:solidFill>
                <a:effectLst/>
                <a:latin typeface="+mj-lt"/>
              </a:rPr>
              <a:t>Insert</a:t>
            </a:r>
            <a:r>
              <a:rPr lang="en-US" b="0" i="0" dirty="0">
                <a:solidFill>
                  <a:schemeClr val="tx1"/>
                </a:solidFill>
                <a:effectLst/>
                <a:latin typeface="+mj-lt"/>
              </a:rPr>
              <a:t> – Inserts an element in a </a:t>
            </a:r>
            <a:r>
              <a:rPr lang="en-US" b="0" i="0" dirty="0" err="1">
                <a:solidFill>
                  <a:schemeClr val="tx1"/>
                </a:solidFill>
                <a:effectLst/>
                <a:latin typeface="+mj-lt"/>
              </a:rPr>
              <a:t>hashmap</a:t>
            </a:r>
            <a:endParaRPr lang="en-US" b="0" i="0" dirty="0">
              <a:solidFill>
                <a:schemeClr val="tx1"/>
              </a:solidFill>
              <a:effectLst/>
              <a:latin typeface="+mj-lt"/>
            </a:endParaRPr>
          </a:p>
          <a:p>
            <a:pPr algn="just"/>
            <a:r>
              <a:rPr lang="en-US" b="1" dirty="0">
                <a:solidFill>
                  <a:schemeClr val="tx1"/>
                </a:solidFill>
                <a:latin typeface="+mj-lt"/>
              </a:rPr>
              <a:t>Delete</a:t>
            </a:r>
            <a:r>
              <a:rPr lang="en-US" dirty="0">
                <a:solidFill>
                  <a:schemeClr val="tx1"/>
                </a:solidFill>
                <a:latin typeface="+mj-lt"/>
              </a:rPr>
              <a:t> – Deletes an element from a </a:t>
            </a:r>
            <a:r>
              <a:rPr lang="en-US" dirty="0" err="1">
                <a:solidFill>
                  <a:schemeClr val="tx1"/>
                </a:solidFill>
                <a:latin typeface="+mj-lt"/>
              </a:rPr>
              <a:t>hashmap</a:t>
            </a:r>
            <a:endParaRPr lang="en-US" b="0"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24010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Collision resolution</a:t>
            </a:r>
            <a:endParaRPr dirty="0"/>
          </a:p>
        </p:txBody>
      </p:sp>
      <p:sp>
        <p:nvSpPr>
          <p:cNvPr id="135" name="Google Shape;135;p19"/>
          <p:cNvSpPr txBox="1">
            <a:spLocks noGrp="1"/>
          </p:cNvSpPr>
          <p:nvPr>
            <p:ph type="body" idx="1"/>
          </p:nvPr>
        </p:nvSpPr>
        <p:spPr>
          <a:xfrm>
            <a:off x="628650" y="1018344"/>
            <a:ext cx="7886700" cy="1831182"/>
          </a:xfrm>
          <a:prstGeom prst="rect">
            <a:avLst/>
          </a:prstGeom>
          <a:noFill/>
          <a:ln>
            <a:noFill/>
          </a:ln>
        </p:spPr>
        <p:txBody>
          <a:bodyPr spcFirstLastPara="1" wrap="square" lIns="91425" tIns="45700" rIns="91425" bIns="45700" anchor="t" anchorCtr="0">
            <a:noAutofit/>
          </a:bodyPr>
          <a:lstStyle/>
          <a:p>
            <a:pPr algn="just"/>
            <a:r>
              <a:rPr lang="en-US" b="0" i="0" dirty="0">
                <a:solidFill>
                  <a:schemeClr val="tx1"/>
                </a:solidFill>
                <a:effectLst/>
                <a:latin typeface="Arial" panose="020B0604020202020204" pitchFamily="34" charset="0"/>
              </a:rPr>
              <a:t>A search algorithm that uses hashing consists of two parts. The first part is computing a </a:t>
            </a:r>
            <a:r>
              <a:rPr lang="en-US" b="0" i="0" u="none" strike="noStrike" dirty="0">
                <a:solidFill>
                  <a:schemeClr val="tx1"/>
                </a:solidFill>
                <a:effectLst/>
                <a:latin typeface="Arial" panose="020B0604020202020204" pitchFamily="34" charset="0"/>
              </a:rPr>
              <a:t>hash function</a:t>
            </a:r>
            <a:r>
              <a:rPr lang="en-US" b="0" i="0" dirty="0">
                <a:solidFill>
                  <a:schemeClr val="tx1"/>
                </a:solidFill>
                <a:effectLst/>
                <a:latin typeface="Arial" panose="020B0604020202020204" pitchFamily="34" charset="0"/>
              </a:rPr>
              <a:t> which transforms the search key into an </a:t>
            </a:r>
            <a:r>
              <a:rPr lang="en-US" b="0" i="0" u="none" strike="noStrike" dirty="0">
                <a:solidFill>
                  <a:schemeClr val="tx1"/>
                </a:solidFill>
                <a:effectLst/>
                <a:latin typeface="Arial" panose="020B0604020202020204" pitchFamily="34" charset="0"/>
              </a:rPr>
              <a:t>array index</a:t>
            </a:r>
            <a:r>
              <a:rPr lang="en-US" b="0" i="0" dirty="0">
                <a:solidFill>
                  <a:schemeClr val="tx1"/>
                </a:solidFill>
                <a:effectLst/>
                <a:latin typeface="Arial" panose="020B0604020202020204" pitchFamily="34" charset="0"/>
              </a:rPr>
              <a:t>. The ideal case is such that no two search keys hashes to the same array index. However, this is not always the case and is impossible to guarantee for unseen given data.</a:t>
            </a:r>
            <a:r>
              <a:rPr lang="en-US" b="0" i="0" baseline="30000" dirty="0">
                <a:solidFill>
                  <a:schemeClr val="tx1"/>
                </a:solidFill>
                <a:effectLst/>
                <a:latin typeface="Arial" panose="020B0604020202020204" pitchFamily="34" charset="0"/>
              </a:rPr>
              <a:t> </a:t>
            </a:r>
            <a:r>
              <a:rPr lang="en-US" b="0" i="0" dirty="0">
                <a:solidFill>
                  <a:schemeClr val="tx1"/>
                </a:solidFill>
                <a:effectLst/>
                <a:latin typeface="Arial" panose="020B0604020202020204" pitchFamily="34" charset="0"/>
              </a:rPr>
              <a:t> Hence the second part of the algorithm is collision resolution. The two common methods for collision resolution are separate chaining and open addressing:</a:t>
            </a:r>
          </a:p>
          <a:p>
            <a:pPr algn="just"/>
            <a:endParaRPr lang="en-US" b="0"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pic>
        <p:nvPicPr>
          <p:cNvPr id="3" name="Picture 2">
            <a:extLst>
              <a:ext uri="{FF2B5EF4-FFF2-40B4-BE49-F238E27FC236}">
                <a16:creationId xmlns:a16="http://schemas.microsoft.com/office/drawing/2014/main" id="{8A039E59-1078-440D-A63C-C9A61D15A12F}"/>
              </a:ext>
            </a:extLst>
          </p:cNvPr>
          <p:cNvPicPr>
            <a:picLocks noChangeAspect="1"/>
          </p:cNvPicPr>
          <p:nvPr/>
        </p:nvPicPr>
        <p:blipFill>
          <a:blip r:embed="rId3"/>
          <a:stretch>
            <a:fillRect/>
          </a:stretch>
        </p:blipFill>
        <p:spPr>
          <a:xfrm>
            <a:off x="6148941" y="2688708"/>
            <a:ext cx="2366409" cy="1630193"/>
          </a:xfrm>
          <a:prstGeom prst="rect">
            <a:avLst/>
          </a:prstGeom>
        </p:spPr>
      </p:pic>
      <p:sp>
        <p:nvSpPr>
          <p:cNvPr id="4" name="TextBox 3">
            <a:extLst>
              <a:ext uri="{FF2B5EF4-FFF2-40B4-BE49-F238E27FC236}">
                <a16:creationId xmlns:a16="http://schemas.microsoft.com/office/drawing/2014/main" id="{571A2DC6-DAB3-47C9-AF77-959999F50293}"/>
              </a:ext>
            </a:extLst>
          </p:cNvPr>
          <p:cNvSpPr txBox="1"/>
          <p:nvPr/>
        </p:nvSpPr>
        <p:spPr>
          <a:xfrm>
            <a:off x="1073890" y="2849526"/>
            <a:ext cx="4827180" cy="1600438"/>
          </a:xfrm>
          <a:prstGeom prst="rect">
            <a:avLst/>
          </a:prstGeom>
          <a:noFill/>
        </p:spPr>
        <p:txBody>
          <a:bodyPr wrap="square" rtlCol="0">
            <a:spAutoFit/>
          </a:bodyPr>
          <a:lstStyle/>
          <a:p>
            <a:r>
              <a:rPr lang="en-US" b="1" dirty="0">
                <a:solidFill>
                  <a:schemeClr val="tx1"/>
                </a:solidFill>
              </a:rPr>
              <a:t>- Separate chaining:</a:t>
            </a:r>
            <a:r>
              <a:rPr lang="en-US" dirty="0">
                <a:solidFill>
                  <a:schemeClr val="tx1"/>
                </a:solidFill>
              </a:rPr>
              <a:t> </a:t>
            </a:r>
            <a:r>
              <a:rPr lang="en-US" b="0" i="0" dirty="0">
                <a:solidFill>
                  <a:schemeClr val="tx1"/>
                </a:solidFill>
                <a:effectLst/>
                <a:latin typeface="Arial" panose="020B0604020202020204" pitchFamily="34" charset="0"/>
              </a:rPr>
              <a:t>this process involves building a </a:t>
            </a:r>
            <a:r>
              <a:rPr lang="en-US" b="0" i="0" u="none" strike="noStrike" dirty="0">
                <a:solidFill>
                  <a:schemeClr val="tx1"/>
                </a:solidFill>
                <a:effectLst/>
                <a:latin typeface="Arial" panose="020B0604020202020204" pitchFamily="34" charset="0"/>
              </a:rPr>
              <a:t>linked list</a:t>
            </a:r>
            <a:r>
              <a:rPr lang="en-US" b="0" i="0" dirty="0">
                <a:solidFill>
                  <a:schemeClr val="tx1"/>
                </a:solidFill>
                <a:effectLst/>
                <a:latin typeface="Arial" panose="020B0604020202020204" pitchFamily="34" charset="0"/>
              </a:rPr>
              <a:t> with </a:t>
            </a:r>
            <a:r>
              <a:rPr lang="en-US" b="0" i="0" u="none" strike="noStrike" dirty="0">
                <a:solidFill>
                  <a:schemeClr val="tx1"/>
                </a:solidFill>
                <a:effectLst/>
                <a:latin typeface="Arial" panose="020B0604020202020204" pitchFamily="34" charset="0"/>
              </a:rPr>
              <a:t>key–value pair</a:t>
            </a:r>
            <a:r>
              <a:rPr lang="en-US" b="0" i="0" dirty="0">
                <a:solidFill>
                  <a:schemeClr val="tx1"/>
                </a:solidFill>
                <a:effectLst/>
                <a:latin typeface="Arial" panose="020B0604020202020204" pitchFamily="34" charset="0"/>
              </a:rPr>
              <a:t> for each search array index. </a:t>
            </a:r>
          </a:p>
          <a:p>
            <a:r>
              <a:rPr lang="en-US" b="1" dirty="0">
                <a:solidFill>
                  <a:schemeClr val="tx1"/>
                </a:solidFill>
              </a:rPr>
              <a:t>- Open addressing: </a:t>
            </a:r>
            <a:r>
              <a:rPr lang="en-US" dirty="0">
                <a:solidFill>
                  <a:schemeClr val="tx1"/>
                </a:solidFill>
              </a:rPr>
              <a:t>this </a:t>
            </a:r>
            <a:r>
              <a:rPr lang="en-US" b="0" i="0" dirty="0">
                <a:solidFill>
                  <a:srgbClr val="202122"/>
                </a:solidFill>
                <a:effectLst/>
                <a:latin typeface="Arial" panose="020B0604020202020204" pitchFamily="34" charset="0"/>
              </a:rPr>
              <a:t>is another collision resolution technique in which every entry records are stored in the bucket array itself, and the hash resolution is performed through </a:t>
            </a:r>
            <a:r>
              <a:rPr lang="en-US" b="1" i="0" dirty="0">
                <a:solidFill>
                  <a:srgbClr val="202122"/>
                </a:solidFill>
                <a:effectLst/>
                <a:latin typeface="Arial" panose="020B0604020202020204" pitchFamily="34" charset="0"/>
              </a:rPr>
              <a:t>probing</a:t>
            </a:r>
            <a:endParaRPr lang="en-US" b="1" dirty="0">
              <a:solidFill>
                <a:schemeClr val="tx1"/>
              </a:solidFill>
            </a:endParaRPr>
          </a:p>
        </p:txBody>
      </p:sp>
    </p:spTree>
    <p:extLst>
      <p:ext uri="{BB962C8B-B14F-4D97-AF65-F5344CB8AC3E}">
        <p14:creationId xmlns:p14="http://schemas.microsoft.com/office/powerpoint/2010/main" val="305641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is a Stack?</a:t>
            </a:r>
            <a:endParaRPr dirty="0"/>
          </a:p>
        </p:txBody>
      </p:sp>
      <p:sp>
        <p:nvSpPr>
          <p:cNvPr id="135" name="Google Shape;135;p19"/>
          <p:cNvSpPr txBox="1">
            <a:spLocks noGrp="1"/>
          </p:cNvSpPr>
          <p:nvPr>
            <p:ph type="body" idx="1"/>
          </p:nvPr>
        </p:nvSpPr>
        <p:spPr>
          <a:xfrm>
            <a:off x="628650" y="1369219"/>
            <a:ext cx="7886700" cy="1874313"/>
          </a:xfrm>
          <a:prstGeom prst="rect">
            <a:avLst/>
          </a:prstGeom>
          <a:noFill/>
          <a:ln>
            <a:noFill/>
          </a:ln>
        </p:spPr>
        <p:txBody>
          <a:bodyPr spcFirstLastPara="1" wrap="square" lIns="91425" tIns="45700" rIns="91425" bIns="45700" anchor="t" anchorCtr="0">
            <a:noAutofit/>
          </a:bodyPr>
          <a:lstStyle/>
          <a:p>
            <a:pPr algn="l"/>
            <a:r>
              <a:rPr lang="en-US" b="0" i="0" dirty="0">
                <a:solidFill>
                  <a:schemeClr val="tx1"/>
                </a:solidFill>
                <a:effectLst/>
                <a:latin typeface="Arial" panose="020B0604020202020204" pitchFamily="34" charset="0"/>
              </a:rPr>
              <a:t>A stack is an Abstract Data Type (</a:t>
            </a:r>
            <a:r>
              <a:rPr lang="en-US" b="1" i="0" dirty="0">
                <a:solidFill>
                  <a:schemeClr val="tx1"/>
                </a:solidFill>
                <a:effectLst/>
                <a:latin typeface="Arial" panose="020B0604020202020204" pitchFamily="34" charset="0"/>
              </a:rPr>
              <a:t>ADT</a:t>
            </a:r>
            <a:r>
              <a:rPr lang="en-US" b="0" i="0" dirty="0">
                <a:solidFill>
                  <a:schemeClr val="tx1"/>
                </a:solidFill>
                <a:effectLst/>
                <a:latin typeface="Arial" panose="020B0604020202020204" pitchFamily="34" charset="0"/>
              </a:rPr>
              <a:t>), commonly used in most programming languages. It is named stack as it behaves like a real-world stack, for example – a deck of cards or a pile of plates, etc.</a:t>
            </a:r>
          </a:p>
          <a:p>
            <a:pPr algn="l"/>
            <a:r>
              <a:rPr lang="en-US" dirty="0">
                <a:solidFill>
                  <a:schemeClr val="tx1"/>
                </a:solidFill>
                <a:latin typeface="Arial" panose="020B0604020202020204" pitchFamily="34" charset="0"/>
              </a:rPr>
              <a:t>This features makes it a </a:t>
            </a:r>
            <a:r>
              <a:rPr lang="en-US" b="1" dirty="0">
                <a:solidFill>
                  <a:schemeClr val="tx1"/>
                </a:solidFill>
                <a:latin typeface="Arial" panose="020B0604020202020204" pitchFamily="34" charset="0"/>
              </a:rPr>
              <a:t>LIFO </a:t>
            </a:r>
            <a:r>
              <a:rPr lang="en-US" dirty="0">
                <a:solidFill>
                  <a:schemeClr val="tx1"/>
                </a:solidFill>
                <a:latin typeface="Arial" panose="020B0604020202020204" pitchFamily="34" charset="0"/>
              </a:rPr>
              <a:t>data structure. LIFO stands for Last-In-First-Out. Here, the element which is placed (inserted or added) last, is accessed first. In stack terminology, insertion operation is called </a:t>
            </a:r>
            <a:r>
              <a:rPr lang="en-US" b="1" dirty="0">
                <a:solidFill>
                  <a:schemeClr val="tx1"/>
                </a:solidFill>
                <a:latin typeface="Arial" panose="020B0604020202020204" pitchFamily="34" charset="0"/>
              </a:rPr>
              <a:t>PUSH</a:t>
            </a:r>
            <a:r>
              <a:rPr lang="en-US" dirty="0">
                <a:solidFill>
                  <a:schemeClr val="tx1"/>
                </a:solidFill>
                <a:latin typeface="Arial" panose="020B0604020202020204" pitchFamily="34" charset="0"/>
              </a:rPr>
              <a:t> operation and removal operation is called </a:t>
            </a:r>
            <a:r>
              <a:rPr lang="en-US" b="1" dirty="0">
                <a:solidFill>
                  <a:schemeClr val="tx1"/>
                </a:solidFill>
                <a:latin typeface="Arial" panose="020B0604020202020204" pitchFamily="34" charset="0"/>
              </a:rPr>
              <a:t>POP</a:t>
            </a:r>
            <a:r>
              <a:rPr lang="en-US" dirty="0">
                <a:solidFill>
                  <a:schemeClr val="tx1"/>
                </a:solidFill>
                <a:latin typeface="Arial" panose="020B0604020202020204" pitchFamily="34" charset="0"/>
              </a:rPr>
              <a:t> operation</a:t>
            </a:r>
            <a:endParaRPr lang="en-US" b="1" i="0" dirty="0">
              <a:solidFill>
                <a:schemeClr val="tx1"/>
              </a:solidFill>
              <a:effectLst/>
              <a:latin typeface="Arial" panose="020B0604020202020204" pitchFamily="34" charset="0"/>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a:t>
            </a:fld>
            <a:endParaRPr/>
          </a:p>
        </p:txBody>
      </p:sp>
      <p:pic>
        <p:nvPicPr>
          <p:cNvPr id="3" name="Picture 2">
            <a:extLst>
              <a:ext uri="{FF2B5EF4-FFF2-40B4-BE49-F238E27FC236}">
                <a16:creationId xmlns:a16="http://schemas.microsoft.com/office/drawing/2014/main" id="{F8C254FC-FC75-4EE4-AF7F-80B4601B0481}"/>
              </a:ext>
            </a:extLst>
          </p:cNvPr>
          <p:cNvPicPr>
            <a:picLocks noChangeAspect="1"/>
          </p:cNvPicPr>
          <p:nvPr/>
        </p:nvPicPr>
        <p:blipFill>
          <a:blip r:embed="rId3"/>
          <a:stretch>
            <a:fillRect/>
          </a:stretch>
        </p:blipFill>
        <p:spPr>
          <a:xfrm>
            <a:off x="5388170" y="3160753"/>
            <a:ext cx="1318851" cy="1239720"/>
          </a:xfrm>
          <a:prstGeom prst="rect">
            <a:avLst/>
          </a:prstGeom>
        </p:spPr>
      </p:pic>
      <p:pic>
        <p:nvPicPr>
          <p:cNvPr id="5" name="Picture 4">
            <a:extLst>
              <a:ext uri="{FF2B5EF4-FFF2-40B4-BE49-F238E27FC236}">
                <a16:creationId xmlns:a16="http://schemas.microsoft.com/office/drawing/2014/main" id="{9BEF5A14-D430-40EF-9766-8F036DC8443B}"/>
              </a:ext>
            </a:extLst>
          </p:cNvPr>
          <p:cNvPicPr>
            <a:picLocks noChangeAspect="1"/>
          </p:cNvPicPr>
          <p:nvPr/>
        </p:nvPicPr>
        <p:blipFill>
          <a:blip r:embed="rId4"/>
          <a:stretch>
            <a:fillRect/>
          </a:stretch>
        </p:blipFill>
        <p:spPr>
          <a:xfrm>
            <a:off x="2172852" y="3199968"/>
            <a:ext cx="1806259" cy="1239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The representation of a Stack</a:t>
            </a:r>
            <a:endParaRPr dirty="0"/>
          </a:p>
        </p:txBody>
      </p:sp>
      <p:sp>
        <p:nvSpPr>
          <p:cNvPr id="135" name="Google Shape;135;p19"/>
          <p:cNvSpPr txBox="1">
            <a:spLocks noGrp="1"/>
          </p:cNvSpPr>
          <p:nvPr>
            <p:ph type="body" idx="1"/>
          </p:nvPr>
        </p:nvSpPr>
        <p:spPr>
          <a:xfrm>
            <a:off x="628650" y="1369219"/>
            <a:ext cx="7886700" cy="908155"/>
          </a:xfrm>
          <a:prstGeom prst="rect">
            <a:avLst/>
          </a:prstGeom>
          <a:noFill/>
          <a:ln>
            <a:noFill/>
          </a:ln>
        </p:spPr>
        <p:txBody>
          <a:bodyPr spcFirstLastPara="1" wrap="square" lIns="91425" tIns="45700" rIns="91425" bIns="45700" anchor="t" anchorCtr="0">
            <a:noAutofit/>
          </a:bodyPr>
          <a:lstStyle/>
          <a:p>
            <a:pPr algn="l" fontAlgn="base"/>
            <a:r>
              <a:rPr lang="en-US" b="0" i="0" dirty="0">
                <a:solidFill>
                  <a:srgbClr val="232629"/>
                </a:solidFill>
                <a:effectLst/>
                <a:latin typeface="+mj-lt"/>
              </a:rPr>
              <a:t>A stack can be implemented by means of an array, struct, pointer or linked list. Stack can either be a fixed size one or it may have a sense of dynamic resizing</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pic>
        <p:nvPicPr>
          <p:cNvPr id="3" name="Picture 2">
            <a:extLst>
              <a:ext uri="{FF2B5EF4-FFF2-40B4-BE49-F238E27FC236}">
                <a16:creationId xmlns:a16="http://schemas.microsoft.com/office/drawing/2014/main" id="{A3B91B42-3F1A-4588-9C7C-C399C39CAA81}"/>
              </a:ext>
            </a:extLst>
          </p:cNvPr>
          <p:cNvPicPr>
            <a:picLocks noChangeAspect="1"/>
          </p:cNvPicPr>
          <p:nvPr/>
        </p:nvPicPr>
        <p:blipFill>
          <a:blip r:embed="rId3"/>
          <a:stretch>
            <a:fillRect/>
          </a:stretch>
        </p:blipFill>
        <p:spPr>
          <a:xfrm>
            <a:off x="2683572" y="2212001"/>
            <a:ext cx="3776855" cy="2237657"/>
          </a:xfrm>
          <a:prstGeom prst="rect">
            <a:avLst/>
          </a:prstGeom>
        </p:spPr>
      </p:pic>
    </p:spTree>
    <p:extLst>
      <p:ext uri="{BB962C8B-B14F-4D97-AF65-F5344CB8AC3E}">
        <p14:creationId xmlns:p14="http://schemas.microsoft.com/office/powerpoint/2010/main" val="274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Basic operations of a Stack</a:t>
            </a:r>
            <a:endParaRPr dirty="0"/>
          </a:p>
        </p:txBody>
      </p:sp>
      <p:sp>
        <p:nvSpPr>
          <p:cNvPr id="135" name="Google Shape;135;p19"/>
          <p:cNvSpPr txBox="1">
            <a:spLocks noGrp="1"/>
          </p:cNvSpPr>
          <p:nvPr>
            <p:ph type="body" idx="1"/>
          </p:nvPr>
        </p:nvSpPr>
        <p:spPr>
          <a:xfrm>
            <a:off x="628650" y="1369219"/>
            <a:ext cx="7886700" cy="3133770"/>
          </a:xfrm>
          <a:prstGeom prst="rect">
            <a:avLst/>
          </a:prstGeom>
          <a:noFill/>
          <a:ln>
            <a:noFill/>
          </a:ln>
        </p:spPr>
        <p:txBody>
          <a:bodyPr spcFirstLastPara="1" wrap="square" lIns="91425" tIns="45700" rIns="91425" bIns="45700" anchor="t" anchorCtr="0">
            <a:noAutofit/>
          </a:bodyPr>
          <a:lstStyle/>
          <a:p>
            <a:pPr algn="l" fontAlgn="base"/>
            <a:r>
              <a:rPr lang="en-US" b="0" i="0" dirty="0">
                <a:solidFill>
                  <a:srgbClr val="232629"/>
                </a:solidFill>
                <a:effectLst/>
                <a:latin typeface="+mj-lt"/>
              </a:rPr>
              <a:t>Stack operations may involve initializing the stack, using it and then de-initializing it. Apart from these basi</a:t>
            </a:r>
            <a:r>
              <a:rPr lang="en-US" dirty="0">
                <a:solidFill>
                  <a:srgbClr val="232629"/>
                </a:solidFill>
                <a:latin typeface="+mj-lt"/>
              </a:rPr>
              <a:t>c stuffs, a stack is used for the following two primary operations:</a:t>
            </a:r>
          </a:p>
          <a:p>
            <a:pPr algn="l" fontAlgn="base"/>
            <a:r>
              <a:rPr lang="en-US" dirty="0">
                <a:solidFill>
                  <a:srgbClr val="232629"/>
                </a:solidFill>
                <a:latin typeface="+mj-lt"/>
              </a:rPr>
              <a:t>- </a:t>
            </a:r>
            <a:r>
              <a:rPr lang="en-US" b="1" dirty="0">
                <a:solidFill>
                  <a:srgbClr val="232629"/>
                </a:solidFill>
                <a:latin typeface="+mj-lt"/>
              </a:rPr>
              <a:t>push() </a:t>
            </a:r>
            <a:r>
              <a:rPr lang="en-US" dirty="0">
                <a:solidFill>
                  <a:srgbClr val="232629"/>
                </a:solidFill>
                <a:latin typeface="+mj-lt"/>
              </a:rPr>
              <a:t>– pushing (storing) an element on the stack</a:t>
            </a:r>
          </a:p>
          <a:p>
            <a:pPr algn="l" fontAlgn="base"/>
            <a:r>
              <a:rPr lang="en-US" dirty="0">
                <a:solidFill>
                  <a:srgbClr val="232629"/>
                </a:solidFill>
                <a:latin typeface="+mj-lt"/>
              </a:rPr>
              <a:t>- </a:t>
            </a:r>
            <a:r>
              <a:rPr lang="en-US" b="1" dirty="0">
                <a:solidFill>
                  <a:srgbClr val="232629"/>
                </a:solidFill>
                <a:latin typeface="+mj-lt"/>
              </a:rPr>
              <a:t>pop() </a:t>
            </a:r>
            <a:r>
              <a:rPr lang="en-US" dirty="0">
                <a:solidFill>
                  <a:srgbClr val="232629"/>
                </a:solidFill>
                <a:latin typeface="+mj-lt"/>
              </a:rPr>
              <a:t>– removing (accessing) an element from the stack</a:t>
            </a:r>
          </a:p>
          <a:p>
            <a:pPr algn="l" fontAlgn="base"/>
            <a:r>
              <a:rPr lang="en-US" dirty="0">
                <a:solidFill>
                  <a:srgbClr val="232629"/>
                </a:solidFill>
                <a:latin typeface="+mj-lt"/>
              </a:rPr>
              <a:t>To use a stack efficiently, we need to check the status of the stack as well using these additional functionality:</a:t>
            </a:r>
          </a:p>
          <a:p>
            <a:pPr algn="l" fontAlgn="base"/>
            <a:r>
              <a:rPr lang="en-US" dirty="0">
                <a:solidFill>
                  <a:srgbClr val="232629"/>
                </a:solidFill>
                <a:latin typeface="+mj-lt"/>
              </a:rPr>
              <a:t>- </a:t>
            </a:r>
            <a:r>
              <a:rPr lang="en-US" b="1" dirty="0">
                <a:solidFill>
                  <a:srgbClr val="232629"/>
                </a:solidFill>
                <a:latin typeface="+mj-lt"/>
              </a:rPr>
              <a:t>peek()</a:t>
            </a:r>
            <a:r>
              <a:rPr lang="en-US" dirty="0">
                <a:solidFill>
                  <a:srgbClr val="232629"/>
                </a:solidFill>
                <a:latin typeface="+mj-lt"/>
              </a:rPr>
              <a:t> – get the top data element of the stack, without removing it</a:t>
            </a:r>
          </a:p>
          <a:p>
            <a:pPr algn="l" fontAlgn="base"/>
            <a:r>
              <a:rPr lang="en-US" dirty="0">
                <a:solidFill>
                  <a:srgbClr val="232629"/>
                </a:solidFill>
                <a:latin typeface="+mj-lt"/>
              </a:rPr>
              <a:t>- </a:t>
            </a:r>
            <a:r>
              <a:rPr lang="en-US" b="1" dirty="0" err="1">
                <a:solidFill>
                  <a:srgbClr val="232629"/>
                </a:solidFill>
                <a:latin typeface="+mj-lt"/>
              </a:rPr>
              <a:t>isFull</a:t>
            </a:r>
            <a:r>
              <a:rPr lang="en-US" b="1" dirty="0">
                <a:solidFill>
                  <a:srgbClr val="232629"/>
                </a:solidFill>
                <a:latin typeface="+mj-lt"/>
              </a:rPr>
              <a:t>()</a:t>
            </a:r>
            <a:r>
              <a:rPr lang="en-US" dirty="0">
                <a:solidFill>
                  <a:srgbClr val="232629"/>
                </a:solidFill>
                <a:latin typeface="+mj-lt"/>
              </a:rPr>
              <a:t> – check if the stack is full</a:t>
            </a:r>
          </a:p>
          <a:p>
            <a:pPr algn="l" fontAlgn="base"/>
            <a:r>
              <a:rPr lang="en-US" dirty="0">
                <a:solidFill>
                  <a:srgbClr val="232629"/>
                </a:solidFill>
                <a:latin typeface="+mj-lt"/>
              </a:rPr>
              <a:t>- </a:t>
            </a:r>
            <a:r>
              <a:rPr lang="en-US" b="1" dirty="0" err="1">
                <a:solidFill>
                  <a:srgbClr val="232629"/>
                </a:solidFill>
                <a:latin typeface="+mj-lt"/>
              </a:rPr>
              <a:t>isEmpty</a:t>
            </a:r>
            <a:r>
              <a:rPr lang="en-US" b="1" dirty="0">
                <a:solidFill>
                  <a:srgbClr val="232629"/>
                </a:solidFill>
                <a:latin typeface="+mj-lt"/>
              </a:rPr>
              <a:t>()</a:t>
            </a:r>
            <a:r>
              <a:rPr lang="en-US" dirty="0">
                <a:solidFill>
                  <a:srgbClr val="232629"/>
                </a:solidFill>
                <a:latin typeface="+mj-lt"/>
              </a:rPr>
              <a:t> – check if the stack is empty</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199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5B4-117E-4394-9311-94BF2BD5F893}"/>
              </a:ext>
            </a:extLst>
          </p:cNvPr>
          <p:cNvSpPr>
            <a:spLocks noGrp="1"/>
          </p:cNvSpPr>
          <p:nvPr>
            <p:ph type="title"/>
          </p:nvPr>
        </p:nvSpPr>
        <p:spPr/>
        <p:txBody>
          <a:bodyPr/>
          <a:lstStyle/>
          <a:p>
            <a:r>
              <a:rPr lang="en-US" dirty="0"/>
              <a:t>Stack operations</a:t>
            </a:r>
          </a:p>
        </p:txBody>
      </p:sp>
      <p:sp>
        <p:nvSpPr>
          <p:cNvPr id="3" name="Text Placeholder 2">
            <a:extLst>
              <a:ext uri="{FF2B5EF4-FFF2-40B4-BE49-F238E27FC236}">
                <a16:creationId xmlns:a16="http://schemas.microsoft.com/office/drawing/2014/main" id="{04056B03-E4FB-43EC-879E-749630DF83E8}"/>
              </a:ext>
            </a:extLst>
          </p:cNvPr>
          <p:cNvSpPr>
            <a:spLocks noGrp="1"/>
          </p:cNvSpPr>
          <p:nvPr>
            <p:ph type="body" idx="1"/>
          </p:nvPr>
        </p:nvSpPr>
        <p:spPr>
          <a:xfrm>
            <a:off x="628650" y="1209708"/>
            <a:ext cx="7886700" cy="2292618"/>
          </a:xfrm>
        </p:spPr>
        <p:txBody>
          <a:bodyPr/>
          <a:lstStyle/>
          <a:p>
            <a:r>
              <a:rPr lang="en-US" dirty="0">
                <a:latin typeface="+mj-lt"/>
              </a:rPr>
              <a:t>The process of putting a new data element onto stack is known as a Push operation. Push operation involves a series of steps:</a:t>
            </a:r>
          </a:p>
          <a:p>
            <a:r>
              <a:rPr lang="en-US" b="1" dirty="0">
                <a:latin typeface="+mj-lt"/>
              </a:rPr>
              <a:t>Step 1</a:t>
            </a:r>
            <a:r>
              <a:rPr lang="en-US" dirty="0">
                <a:latin typeface="+mj-lt"/>
              </a:rPr>
              <a:t> – Checks if the stack is full</a:t>
            </a:r>
          </a:p>
          <a:p>
            <a:r>
              <a:rPr lang="en-US" b="1" dirty="0">
                <a:latin typeface="+mj-lt"/>
              </a:rPr>
              <a:t>Step 2</a:t>
            </a:r>
            <a:r>
              <a:rPr lang="en-US" dirty="0">
                <a:latin typeface="+mj-lt"/>
              </a:rPr>
              <a:t> – If the stack is full, produces an error and exits</a:t>
            </a:r>
          </a:p>
          <a:p>
            <a:r>
              <a:rPr lang="en-US" b="1" dirty="0">
                <a:latin typeface="+mj-lt"/>
              </a:rPr>
              <a:t>Step 3</a:t>
            </a:r>
            <a:r>
              <a:rPr lang="en-US" dirty="0">
                <a:latin typeface="+mj-lt"/>
              </a:rPr>
              <a:t> – If the stack is not full, increments top to point to next empty space</a:t>
            </a:r>
          </a:p>
          <a:p>
            <a:r>
              <a:rPr lang="en-US" b="1" dirty="0">
                <a:latin typeface="+mj-lt"/>
              </a:rPr>
              <a:t>Step 4</a:t>
            </a:r>
            <a:r>
              <a:rPr lang="en-US" dirty="0">
                <a:latin typeface="+mj-lt"/>
              </a:rPr>
              <a:t> – Adds data element to the stack location, where top is pointing</a:t>
            </a:r>
          </a:p>
          <a:p>
            <a:r>
              <a:rPr lang="en-US" b="1" dirty="0">
                <a:latin typeface="+mj-lt"/>
              </a:rPr>
              <a:t>Step 5</a:t>
            </a:r>
            <a:r>
              <a:rPr lang="en-US" dirty="0">
                <a:latin typeface="+mj-lt"/>
              </a:rPr>
              <a:t> – Returns with success</a:t>
            </a:r>
          </a:p>
        </p:txBody>
      </p:sp>
      <p:sp>
        <p:nvSpPr>
          <p:cNvPr id="4" name="Text Placeholder 3">
            <a:extLst>
              <a:ext uri="{FF2B5EF4-FFF2-40B4-BE49-F238E27FC236}">
                <a16:creationId xmlns:a16="http://schemas.microsoft.com/office/drawing/2014/main" id="{75A0884A-3951-4B8B-92C5-52CA956972B0}"/>
              </a:ext>
            </a:extLst>
          </p:cNvPr>
          <p:cNvSpPr>
            <a:spLocks noGrp="1"/>
          </p:cNvSpPr>
          <p:nvPr>
            <p:ph type="body" idx="2"/>
          </p:nvPr>
        </p:nvSpPr>
        <p:spPr>
          <a:xfrm>
            <a:off x="628650" y="699230"/>
            <a:ext cx="7886700" cy="267632"/>
          </a:xfrm>
        </p:spPr>
        <p:txBody>
          <a:bodyPr/>
          <a:lstStyle/>
          <a:p>
            <a:r>
              <a:rPr lang="en-US" dirty="0"/>
              <a:t>The push operation</a:t>
            </a:r>
          </a:p>
        </p:txBody>
      </p:sp>
      <p:sp>
        <p:nvSpPr>
          <p:cNvPr id="5" name="Slide Number Placeholder 4">
            <a:extLst>
              <a:ext uri="{FF2B5EF4-FFF2-40B4-BE49-F238E27FC236}">
                <a16:creationId xmlns:a16="http://schemas.microsoft.com/office/drawing/2014/main"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A1EA8C7-11FE-407D-8E4C-F9062CB85766}"/>
              </a:ext>
            </a:extLst>
          </p:cNvPr>
          <p:cNvPicPr>
            <a:picLocks noChangeAspect="1"/>
          </p:cNvPicPr>
          <p:nvPr/>
        </p:nvPicPr>
        <p:blipFill>
          <a:blip r:embed="rId2"/>
          <a:stretch>
            <a:fillRect/>
          </a:stretch>
        </p:blipFill>
        <p:spPr>
          <a:xfrm>
            <a:off x="4930872" y="3179135"/>
            <a:ext cx="2270781" cy="1396530"/>
          </a:xfrm>
          <a:prstGeom prst="rect">
            <a:avLst/>
          </a:prstGeom>
        </p:spPr>
      </p:pic>
    </p:spTree>
    <p:extLst>
      <p:ext uri="{BB962C8B-B14F-4D97-AF65-F5344CB8AC3E}">
        <p14:creationId xmlns:p14="http://schemas.microsoft.com/office/powerpoint/2010/main" val="4142053804"/>
      </p:ext>
    </p:extLst>
  </p:cSld>
  <p:clrMapOvr>
    <a:masterClrMapping/>
  </p:clrMapOvr>
</p:sld>
</file>

<file path=ppt/theme/theme1.xml><?xml version="1.0" encoding="utf-8"?>
<a:theme xmlns:a="http://schemas.openxmlformats.org/drawingml/2006/main"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1551</Words>
  <Application>Microsoft Office PowerPoint</Application>
  <PresentationFormat>On-screen Show (16:9)</PresentationFormat>
  <Paragraphs>125</Paragraphs>
  <Slides>23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Merriweather Sans</vt:lpstr>
      <vt:lpstr>Noto Sans Symbols</vt:lpstr>
      <vt:lpstr>Theme 1</vt:lpstr>
      <vt:lpstr>Hash Maps, Stacks and Queues</vt:lpstr>
      <vt:lpstr>What is a Hashmap?</vt:lpstr>
      <vt:lpstr>What is hashing?</vt:lpstr>
      <vt:lpstr>Basic operations of  a hashmap</vt:lpstr>
      <vt:lpstr>Collision resolution</vt:lpstr>
      <vt:lpstr>What is a Stack?</vt:lpstr>
      <vt:lpstr>The representation of a Stack</vt:lpstr>
      <vt:lpstr>Basic operations of a Stack</vt:lpstr>
      <vt:lpstr>Stack operations</vt:lpstr>
      <vt:lpstr>Stack operations</vt:lpstr>
      <vt:lpstr>Stack pop() operation pictorially</vt:lpstr>
      <vt:lpstr>Applications of the Stack ADT</vt:lpstr>
      <vt:lpstr>What is a Queue?</vt:lpstr>
      <vt:lpstr>The representation of a Queue</vt:lpstr>
      <vt:lpstr>Basic operations of a Queue</vt:lpstr>
      <vt:lpstr>Queue operations</vt:lpstr>
      <vt:lpstr>Queue enqueue() operation pictorially</vt:lpstr>
      <vt:lpstr>Queue operations</vt:lpstr>
      <vt:lpstr>Queue dequeue() operation pictorially</vt:lpstr>
      <vt:lpstr>Applications of the Queue ADT</vt:lpstr>
      <vt:lpstr>PRACTICAL SESSION…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Big(O) Notation and Asymptotic Time and Space Analysis</dc:title>
  <dc:creator>root-localhost</dc:creator>
  <cp:lastModifiedBy>Chidera Anichebe</cp:lastModifiedBy>
  <cp:revision>66</cp:revision>
  <dcterms:modified xsi:type="dcterms:W3CDTF">2022-08-29T14:18:33Z</dcterms:modified>
</cp:coreProperties>
</file>